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939" r:id="rId1"/>
  </p:sldMasterIdLst>
  <p:notesMasterIdLst>
    <p:notesMasterId r:id="rId16"/>
  </p:notesMasterIdLst>
  <p:sldIdLst>
    <p:sldId id="256" r:id="rId2"/>
    <p:sldId id="257" r:id="rId3"/>
    <p:sldId id="259" r:id="rId4"/>
    <p:sldId id="268" r:id="rId5"/>
    <p:sldId id="260" r:id="rId6"/>
    <p:sldId id="261" r:id="rId7"/>
    <p:sldId id="262" r:id="rId8"/>
    <p:sldId id="263" r:id="rId9"/>
    <p:sldId id="269" r:id="rId10"/>
    <p:sldId id="270" r:id="rId11"/>
    <p:sldId id="264" r:id="rId12"/>
    <p:sldId id="265" r:id="rId13"/>
    <p:sldId id="266" r:id="rId14"/>
    <p:sldId id="26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17"/>
  </p:normalViewPr>
  <p:slideViewPr>
    <p:cSldViewPr snapToGrid="0" snapToObjects="1">
      <p:cViewPr varScale="1">
        <p:scale>
          <a:sx n="111" d="100"/>
          <a:sy n="111" d="100"/>
        </p:scale>
        <p:origin x="6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A8BA64-290B-DD48-AF23-DB15E8CFB6B3}" type="datetimeFigureOut">
              <a:rPr lang="en-US" smtClean="0"/>
              <a:t>8/4/20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7F1C15-41AB-CD43-8D76-1958CA8F16D1}" type="slidenum">
              <a:rPr lang="en-US" smtClean="0"/>
              <a:t>‹#›</a:t>
            </a:fld>
            <a:endParaRPr lang="en-US"/>
          </a:p>
        </p:txBody>
      </p:sp>
    </p:spTree>
    <p:extLst>
      <p:ext uri="{BB962C8B-B14F-4D97-AF65-F5344CB8AC3E}">
        <p14:creationId xmlns:p14="http://schemas.microsoft.com/office/powerpoint/2010/main" val="416304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1811D-185B-3A43-B0CF-ADA5B2B655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5F98C8-8A2C-B24D-BBC8-CADD01580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EF7EB8-4E4F-2C45-8702-DD3FCAEF1973}"/>
              </a:ext>
            </a:extLst>
          </p:cNvPr>
          <p:cNvSpPr>
            <a:spLocks noGrp="1"/>
          </p:cNvSpPr>
          <p:nvPr>
            <p:ph type="dt" sz="half" idx="10"/>
          </p:nvPr>
        </p:nvSpPr>
        <p:spPr/>
        <p:txBody>
          <a:bodyPr/>
          <a:lstStyle/>
          <a:p>
            <a:fld id="{03B810E5-D8B9-E44C-B06F-A6A2B92E4978}" type="datetime1">
              <a:rPr lang="en-IN" smtClean="0"/>
              <a:t>04/08/20</a:t>
            </a:fld>
            <a:endParaRPr lang="en-US"/>
          </a:p>
        </p:txBody>
      </p:sp>
      <p:sp>
        <p:nvSpPr>
          <p:cNvPr id="5" name="Footer Placeholder 4">
            <a:extLst>
              <a:ext uri="{FF2B5EF4-FFF2-40B4-BE49-F238E27FC236}">
                <a16:creationId xmlns:a16="http://schemas.microsoft.com/office/drawing/2014/main" id="{370D6CB0-ADE4-8E45-94CF-0044DEA14F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A2461-7ED7-1249-B662-68F64E4EA15E}"/>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377292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9FE61-733C-5A4B-92D1-DA0FC74AB5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F0ECD5-9FCC-6D49-BDC6-8B78C289CA5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866B53-BBDF-4F4D-BD9D-1709D6236215}"/>
              </a:ext>
            </a:extLst>
          </p:cNvPr>
          <p:cNvSpPr>
            <a:spLocks noGrp="1"/>
          </p:cNvSpPr>
          <p:nvPr>
            <p:ph type="dt" sz="half" idx="10"/>
          </p:nvPr>
        </p:nvSpPr>
        <p:spPr/>
        <p:txBody>
          <a:bodyPr/>
          <a:lstStyle/>
          <a:p>
            <a:fld id="{4F95A203-4E5B-7C4F-BA70-481DD4DF6F5C}" type="datetime1">
              <a:rPr lang="en-IN" smtClean="0"/>
              <a:t>04/08/20</a:t>
            </a:fld>
            <a:endParaRPr lang="en-US"/>
          </a:p>
        </p:txBody>
      </p:sp>
      <p:sp>
        <p:nvSpPr>
          <p:cNvPr id="5" name="Footer Placeholder 4">
            <a:extLst>
              <a:ext uri="{FF2B5EF4-FFF2-40B4-BE49-F238E27FC236}">
                <a16:creationId xmlns:a16="http://schemas.microsoft.com/office/drawing/2014/main" id="{F6E623CC-6808-0845-BD28-D67B7C5333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8F874-9307-E540-B8F3-60158D5F32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55314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E35ACE-67CD-FA4D-BA8E-FF2ADF7EA6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E86B91-892B-BC47-B720-D61C30F7204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8A43D1-A4F7-6049-8950-FEBB573DEB25}"/>
              </a:ext>
            </a:extLst>
          </p:cNvPr>
          <p:cNvSpPr>
            <a:spLocks noGrp="1"/>
          </p:cNvSpPr>
          <p:nvPr>
            <p:ph type="dt" sz="half" idx="10"/>
          </p:nvPr>
        </p:nvSpPr>
        <p:spPr/>
        <p:txBody>
          <a:bodyPr/>
          <a:lstStyle/>
          <a:p>
            <a:fld id="{28AA9373-E5A3-3646-94F5-0C005CD8EAF1}" type="datetime1">
              <a:rPr lang="en-IN" smtClean="0"/>
              <a:t>04/08/20</a:t>
            </a:fld>
            <a:endParaRPr lang="en-US"/>
          </a:p>
        </p:txBody>
      </p:sp>
      <p:sp>
        <p:nvSpPr>
          <p:cNvPr id="5" name="Footer Placeholder 4">
            <a:extLst>
              <a:ext uri="{FF2B5EF4-FFF2-40B4-BE49-F238E27FC236}">
                <a16:creationId xmlns:a16="http://schemas.microsoft.com/office/drawing/2014/main" id="{7552BF44-1EB0-1742-AD22-BE2C4730CF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EA6F43-42DA-1248-B530-5553E772DF5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678844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3E995-7946-5845-8EE0-E7536DC4CC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AA6AED-32DC-3043-84A8-36B95BDFB4F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E3EC4B-7476-D541-A88B-A7CB04ADA356}"/>
              </a:ext>
            </a:extLst>
          </p:cNvPr>
          <p:cNvSpPr>
            <a:spLocks noGrp="1"/>
          </p:cNvSpPr>
          <p:nvPr>
            <p:ph type="dt" sz="half" idx="10"/>
          </p:nvPr>
        </p:nvSpPr>
        <p:spPr/>
        <p:txBody>
          <a:bodyPr/>
          <a:lstStyle/>
          <a:p>
            <a:fld id="{87BE53AA-E8AF-4C43-AA4A-F8A01109514E}" type="datetime1">
              <a:rPr lang="en-IN" smtClean="0"/>
              <a:t>04/08/20</a:t>
            </a:fld>
            <a:endParaRPr lang="en-US"/>
          </a:p>
        </p:txBody>
      </p:sp>
      <p:sp>
        <p:nvSpPr>
          <p:cNvPr id="5" name="Footer Placeholder 4">
            <a:extLst>
              <a:ext uri="{FF2B5EF4-FFF2-40B4-BE49-F238E27FC236}">
                <a16:creationId xmlns:a16="http://schemas.microsoft.com/office/drawing/2014/main" id="{FC89907E-486B-F941-9000-EB97F1B3A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5636A-FF88-034F-8F0C-5F30E6DC61F7}"/>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982504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644D6-BF99-664E-BF63-1FF12ECF89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C46294-559A-3842-BDE9-5FEB9B6155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0E28EF8-C911-A34D-80CC-B1216AC2C3DD}"/>
              </a:ext>
            </a:extLst>
          </p:cNvPr>
          <p:cNvSpPr>
            <a:spLocks noGrp="1"/>
          </p:cNvSpPr>
          <p:nvPr>
            <p:ph type="dt" sz="half" idx="10"/>
          </p:nvPr>
        </p:nvSpPr>
        <p:spPr/>
        <p:txBody>
          <a:bodyPr/>
          <a:lstStyle/>
          <a:p>
            <a:fld id="{358E9080-3392-FE44-881A-731CA9A78B97}" type="datetime1">
              <a:rPr lang="en-IN" smtClean="0"/>
              <a:t>04/08/20</a:t>
            </a:fld>
            <a:endParaRPr lang="en-US"/>
          </a:p>
        </p:txBody>
      </p:sp>
      <p:sp>
        <p:nvSpPr>
          <p:cNvPr id="5" name="Footer Placeholder 4">
            <a:extLst>
              <a:ext uri="{FF2B5EF4-FFF2-40B4-BE49-F238E27FC236}">
                <a16:creationId xmlns:a16="http://schemas.microsoft.com/office/drawing/2014/main" id="{C72CAB26-8547-044D-8A90-0525A2D656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EF15E-92C0-6F44-B783-2C96238FD703}"/>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016738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D9B60-6609-454A-ABED-FA2CA9B0A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C9626A-F1E3-054B-A277-F9B55F5BFE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E4558F3-53F1-5E4D-8EE4-EA6A7C5A9D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DBFBB-ABB8-9348-968C-9C526A717E63}"/>
              </a:ext>
            </a:extLst>
          </p:cNvPr>
          <p:cNvSpPr>
            <a:spLocks noGrp="1"/>
          </p:cNvSpPr>
          <p:nvPr>
            <p:ph type="dt" sz="half" idx="10"/>
          </p:nvPr>
        </p:nvSpPr>
        <p:spPr/>
        <p:txBody>
          <a:bodyPr/>
          <a:lstStyle/>
          <a:p>
            <a:fld id="{096B7255-BA56-F44A-B3CD-AA6CEB676C47}" type="datetime1">
              <a:rPr lang="en-IN" smtClean="0"/>
              <a:t>04/08/20</a:t>
            </a:fld>
            <a:endParaRPr lang="en-US"/>
          </a:p>
        </p:txBody>
      </p:sp>
      <p:sp>
        <p:nvSpPr>
          <p:cNvPr id="6" name="Footer Placeholder 5">
            <a:extLst>
              <a:ext uri="{FF2B5EF4-FFF2-40B4-BE49-F238E27FC236}">
                <a16:creationId xmlns:a16="http://schemas.microsoft.com/office/drawing/2014/main" id="{9DAA3497-C965-0A42-8D6C-12A25F3759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0C0AC3-3707-4F48-985B-4801D1F6B1F2}"/>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532464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401CB-9A30-5841-92E6-31088A6581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81593B-930C-F746-A710-156B1E5C75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B1F4B6D-F8B4-AE40-B00F-18C02CCC71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90D8BF-81A6-8848-83E0-0A3DB3754D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2C629B-DC8D-B44E-A23C-D3366E34FC8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E1169-18D5-5944-9B0F-1A355ADF2D46}"/>
              </a:ext>
            </a:extLst>
          </p:cNvPr>
          <p:cNvSpPr>
            <a:spLocks noGrp="1"/>
          </p:cNvSpPr>
          <p:nvPr>
            <p:ph type="dt" sz="half" idx="10"/>
          </p:nvPr>
        </p:nvSpPr>
        <p:spPr/>
        <p:txBody>
          <a:bodyPr/>
          <a:lstStyle/>
          <a:p>
            <a:fld id="{A2289747-1E79-8041-A160-084EBAD79B6C}" type="datetime1">
              <a:rPr lang="en-IN" smtClean="0"/>
              <a:t>04/08/20</a:t>
            </a:fld>
            <a:endParaRPr lang="en-US"/>
          </a:p>
        </p:txBody>
      </p:sp>
      <p:sp>
        <p:nvSpPr>
          <p:cNvPr id="8" name="Footer Placeholder 7">
            <a:extLst>
              <a:ext uri="{FF2B5EF4-FFF2-40B4-BE49-F238E27FC236}">
                <a16:creationId xmlns:a16="http://schemas.microsoft.com/office/drawing/2014/main" id="{644391AD-5EE5-2943-8E5D-BE52AB5C46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8FC30D-6E7B-BE42-914D-DD4E378416D5}"/>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529927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1BF66-DD0F-F24E-8432-A651D751E4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A0DC81-B2C9-AB4D-8AAD-3CD5AB9C5056}"/>
              </a:ext>
            </a:extLst>
          </p:cNvPr>
          <p:cNvSpPr>
            <a:spLocks noGrp="1"/>
          </p:cNvSpPr>
          <p:nvPr>
            <p:ph type="dt" sz="half" idx="10"/>
          </p:nvPr>
        </p:nvSpPr>
        <p:spPr/>
        <p:txBody>
          <a:bodyPr/>
          <a:lstStyle/>
          <a:p>
            <a:fld id="{5019C4E3-A734-744E-89DD-E939AF88222F}" type="datetime1">
              <a:rPr lang="en-IN" smtClean="0"/>
              <a:t>04/08/20</a:t>
            </a:fld>
            <a:endParaRPr lang="en-US"/>
          </a:p>
        </p:txBody>
      </p:sp>
      <p:sp>
        <p:nvSpPr>
          <p:cNvPr id="4" name="Footer Placeholder 3">
            <a:extLst>
              <a:ext uri="{FF2B5EF4-FFF2-40B4-BE49-F238E27FC236}">
                <a16:creationId xmlns:a16="http://schemas.microsoft.com/office/drawing/2014/main" id="{7583F3E6-6090-6D4A-BAD6-183671002C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F09B48-3D55-9948-AF98-C8F818C685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01370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70542-EDA6-B646-B244-7384F1D63E25}"/>
              </a:ext>
            </a:extLst>
          </p:cNvPr>
          <p:cNvSpPr>
            <a:spLocks noGrp="1"/>
          </p:cNvSpPr>
          <p:nvPr>
            <p:ph type="dt" sz="half" idx="10"/>
          </p:nvPr>
        </p:nvSpPr>
        <p:spPr/>
        <p:txBody>
          <a:bodyPr/>
          <a:lstStyle/>
          <a:p>
            <a:fld id="{0875150D-0CC1-0446-B0A6-7D95C9D42A83}" type="datetime1">
              <a:rPr lang="en-IN" smtClean="0"/>
              <a:t>04/08/20</a:t>
            </a:fld>
            <a:endParaRPr lang="en-US"/>
          </a:p>
        </p:txBody>
      </p:sp>
      <p:sp>
        <p:nvSpPr>
          <p:cNvPr id="3" name="Footer Placeholder 2">
            <a:extLst>
              <a:ext uri="{FF2B5EF4-FFF2-40B4-BE49-F238E27FC236}">
                <a16:creationId xmlns:a16="http://schemas.microsoft.com/office/drawing/2014/main" id="{0FF75B56-1143-1744-9927-4FCB273318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BC31C0-77B5-744A-A5AA-CA127A813A1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34889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34F77-DE3C-E54E-8B6B-A7031F4F36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5C2394-28F4-8D4B-B0AA-C7A4C93CC8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5421A2-336B-E640-8915-34AE9D7158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9F8587-202E-384B-9E46-F7ECC1FDD809}"/>
              </a:ext>
            </a:extLst>
          </p:cNvPr>
          <p:cNvSpPr>
            <a:spLocks noGrp="1"/>
          </p:cNvSpPr>
          <p:nvPr>
            <p:ph type="dt" sz="half" idx="10"/>
          </p:nvPr>
        </p:nvSpPr>
        <p:spPr/>
        <p:txBody>
          <a:bodyPr/>
          <a:lstStyle/>
          <a:p>
            <a:fld id="{38F8B615-CDCF-2442-9D77-7006D701BC5C}" type="datetime1">
              <a:rPr lang="en-IN" smtClean="0"/>
              <a:t>04/08/20</a:t>
            </a:fld>
            <a:endParaRPr lang="en-US"/>
          </a:p>
        </p:txBody>
      </p:sp>
      <p:sp>
        <p:nvSpPr>
          <p:cNvPr id="6" name="Footer Placeholder 5">
            <a:extLst>
              <a:ext uri="{FF2B5EF4-FFF2-40B4-BE49-F238E27FC236}">
                <a16:creationId xmlns:a16="http://schemas.microsoft.com/office/drawing/2014/main" id="{7DAA987E-D818-104E-B71B-319EEC0E8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6754DE-0297-C242-B759-339D227C9E06}"/>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20849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259AA-C37D-1B4C-B6F4-695F430BBB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B25BB0-EAFB-B145-8A7C-615E522EF2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20E0CC-F6FE-0440-8EAF-A46814FBFA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CD98C1-58A2-474D-A0C7-9C2D27F51DDF}"/>
              </a:ext>
            </a:extLst>
          </p:cNvPr>
          <p:cNvSpPr>
            <a:spLocks noGrp="1"/>
          </p:cNvSpPr>
          <p:nvPr>
            <p:ph type="dt" sz="half" idx="10"/>
          </p:nvPr>
        </p:nvSpPr>
        <p:spPr/>
        <p:txBody>
          <a:bodyPr/>
          <a:lstStyle/>
          <a:p>
            <a:fld id="{13A431DE-91AE-A640-9D05-DE0C10762CA3}" type="datetime1">
              <a:rPr lang="en-IN" smtClean="0"/>
              <a:t>04/08/20</a:t>
            </a:fld>
            <a:endParaRPr lang="en-US"/>
          </a:p>
        </p:txBody>
      </p:sp>
      <p:sp>
        <p:nvSpPr>
          <p:cNvPr id="6" name="Footer Placeholder 5">
            <a:extLst>
              <a:ext uri="{FF2B5EF4-FFF2-40B4-BE49-F238E27FC236}">
                <a16:creationId xmlns:a16="http://schemas.microsoft.com/office/drawing/2014/main" id="{E14CE14C-95CC-684B-932F-0C8AB757CF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FC2632-64BC-324E-B68E-D168010D7F6C}"/>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8003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34F21-4B93-9F4E-BA56-894F019332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88963D-5970-8943-9EC0-EB573F3166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747C6-F9D8-324C-B113-AEB9D490B2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859A4C-5AE7-BD43-ABF3-1BE7D8BEFE1C}" type="datetime1">
              <a:rPr lang="en-IN" smtClean="0"/>
              <a:t>04/08/20</a:t>
            </a:fld>
            <a:endParaRPr lang="en-US"/>
          </a:p>
        </p:txBody>
      </p:sp>
      <p:sp>
        <p:nvSpPr>
          <p:cNvPr id="5" name="Footer Placeholder 4">
            <a:extLst>
              <a:ext uri="{FF2B5EF4-FFF2-40B4-BE49-F238E27FC236}">
                <a16:creationId xmlns:a16="http://schemas.microsoft.com/office/drawing/2014/main" id="{8864C10F-2539-BF4E-B81E-0B6B896FEA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19A561-4177-EE47-B097-17AC2025DA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90DF8-AF30-2C41-B480-C5C8796E225F}" type="slidenum">
              <a:rPr lang="en-US" smtClean="0"/>
              <a:t>‹#›</a:t>
            </a:fld>
            <a:endParaRPr lang="en-US"/>
          </a:p>
        </p:txBody>
      </p:sp>
    </p:spTree>
    <p:extLst>
      <p:ext uri="{BB962C8B-B14F-4D97-AF65-F5344CB8AC3E}">
        <p14:creationId xmlns:p14="http://schemas.microsoft.com/office/powerpoint/2010/main" val="180239635"/>
      </p:ext>
    </p:extLst>
  </p:cSld>
  <p:clrMap bg1="lt1" tx1="dk1" bg2="lt2" tx2="dk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neighbourhoods_in_Mumba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4F876-BCB5-EF4B-9FC5-3CB9EA09F298}"/>
              </a:ext>
            </a:extLst>
          </p:cNvPr>
          <p:cNvSpPr>
            <a:spLocks noGrp="1"/>
          </p:cNvSpPr>
          <p:nvPr>
            <p:ph type="ctrTitle"/>
          </p:nvPr>
        </p:nvSpPr>
        <p:spPr>
          <a:xfrm>
            <a:off x="1524000" y="1620076"/>
            <a:ext cx="9144000" cy="2387600"/>
          </a:xfrm>
        </p:spPr>
        <p:txBody>
          <a:bodyPr>
            <a:normAutofit fontScale="90000"/>
          </a:bodyPr>
          <a:lstStyle/>
          <a:p>
            <a:r>
              <a:rPr lang="en-US" dirty="0"/>
              <a:t>Analyzing the Neighborhoods in Mumbai for Starting a Restaurant</a:t>
            </a:r>
          </a:p>
        </p:txBody>
      </p:sp>
      <p:sp>
        <p:nvSpPr>
          <p:cNvPr id="3" name="Subtitle 2">
            <a:extLst>
              <a:ext uri="{FF2B5EF4-FFF2-40B4-BE49-F238E27FC236}">
                <a16:creationId xmlns:a16="http://schemas.microsoft.com/office/drawing/2014/main" id="{CD3D6A53-3F4C-0C46-81AB-B6D57A80E0B3}"/>
              </a:ext>
            </a:extLst>
          </p:cNvPr>
          <p:cNvSpPr>
            <a:spLocks noGrp="1"/>
          </p:cNvSpPr>
          <p:nvPr>
            <p:ph type="subTitle" idx="1"/>
          </p:nvPr>
        </p:nvSpPr>
        <p:spPr>
          <a:xfrm>
            <a:off x="1524000" y="4007675"/>
            <a:ext cx="9144000" cy="1655762"/>
          </a:xfrm>
        </p:spPr>
        <p:txBody>
          <a:bodyPr/>
          <a:lstStyle/>
          <a:p>
            <a:r>
              <a:rPr lang="en-US" dirty="0"/>
              <a:t>By: Raunak Bhutoria</a:t>
            </a:r>
          </a:p>
          <a:p>
            <a:r>
              <a:rPr lang="en-US" dirty="0"/>
              <a:t>Date: August 4, 2020</a:t>
            </a:r>
          </a:p>
        </p:txBody>
      </p:sp>
    </p:spTree>
    <p:extLst>
      <p:ext uri="{BB962C8B-B14F-4D97-AF65-F5344CB8AC3E}">
        <p14:creationId xmlns:p14="http://schemas.microsoft.com/office/powerpoint/2010/main" val="2164428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EC47B-651E-994A-A3D7-FFBE0668A089}"/>
              </a:ext>
            </a:extLst>
          </p:cNvPr>
          <p:cNvSpPr>
            <a:spLocks noGrp="1"/>
          </p:cNvSpPr>
          <p:nvPr>
            <p:ph type="title"/>
          </p:nvPr>
        </p:nvSpPr>
        <p:spPr/>
        <p:txBody>
          <a:bodyPr/>
          <a:lstStyle/>
          <a:p>
            <a:r>
              <a:rPr lang="en-US" dirty="0"/>
              <a:t>Results Continued</a:t>
            </a:r>
          </a:p>
        </p:txBody>
      </p:sp>
      <p:sp>
        <p:nvSpPr>
          <p:cNvPr id="4" name="Slide Number Placeholder 3">
            <a:extLst>
              <a:ext uri="{FF2B5EF4-FFF2-40B4-BE49-F238E27FC236}">
                <a16:creationId xmlns:a16="http://schemas.microsoft.com/office/drawing/2014/main" id="{4FB04FC5-9CF3-484A-96A9-EB3755BA785B}"/>
              </a:ext>
            </a:extLst>
          </p:cNvPr>
          <p:cNvSpPr>
            <a:spLocks noGrp="1"/>
          </p:cNvSpPr>
          <p:nvPr>
            <p:ph type="sldNum" sz="quarter" idx="12"/>
          </p:nvPr>
        </p:nvSpPr>
        <p:spPr/>
        <p:txBody>
          <a:bodyPr/>
          <a:lstStyle/>
          <a:p>
            <a:fld id="{CA090DF8-AF30-2C41-B480-C5C8796E225F}" type="slidenum">
              <a:rPr lang="en-US" smtClean="0"/>
              <a:t>9</a:t>
            </a:fld>
            <a:endParaRPr lang="en-US"/>
          </a:p>
        </p:txBody>
      </p:sp>
      <p:pic>
        <p:nvPicPr>
          <p:cNvPr id="5" name="Picture 4">
            <a:extLst>
              <a:ext uri="{FF2B5EF4-FFF2-40B4-BE49-F238E27FC236}">
                <a16:creationId xmlns:a16="http://schemas.microsoft.com/office/drawing/2014/main" id="{0DE6E98A-FEAE-9948-88A8-C175476296B2}"/>
              </a:ext>
            </a:extLst>
          </p:cNvPr>
          <p:cNvPicPr/>
          <p:nvPr/>
        </p:nvPicPr>
        <p:blipFill>
          <a:blip r:embed="rId2">
            <a:extLst>
              <a:ext uri="{28A0092B-C50C-407E-A947-70E740481C1C}">
                <a14:useLocalDpi xmlns:a14="http://schemas.microsoft.com/office/drawing/2010/main" val="0"/>
              </a:ext>
            </a:extLst>
          </a:blip>
          <a:stretch>
            <a:fillRect/>
          </a:stretch>
        </p:blipFill>
        <p:spPr>
          <a:xfrm>
            <a:off x="838200" y="1273215"/>
            <a:ext cx="10515600" cy="4467828"/>
          </a:xfrm>
          <a:prstGeom prst="rect">
            <a:avLst/>
          </a:prstGeom>
        </p:spPr>
      </p:pic>
      <p:sp>
        <p:nvSpPr>
          <p:cNvPr id="6" name="TextBox 5">
            <a:extLst>
              <a:ext uri="{FF2B5EF4-FFF2-40B4-BE49-F238E27FC236}">
                <a16:creationId xmlns:a16="http://schemas.microsoft.com/office/drawing/2014/main" id="{B6E3FC44-5075-2C4F-8AEE-B68856616344}"/>
              </a:ext>
            </a:extLst>
          </p:cNvPr>
          <p:cNvSpPr txBox="1"/>
          <p:nvPr/>
        </p:nvSpPr>
        <p:spPr>
          <a:xfrm>
            <a:off x="1238491" y="5891514"/>
            <a:ext cx="9398643" cy="369332"/>
          </a:xfrm>
          <a:prstGeom prst="rect">
            <a:avLst/>
          </a:prstGeom>
          <a:noFill/>
        </p:spPr>
        <p:txBody>
          <a:bodyPr wrap="square" rtlCol="0">
            <a:spAutoFit/>
          </a:bodyPr>
          <a:lstStyle/>
          <a:p>
            <a:pPr algn="ctr"/>
            <a:r>
              <a:rPr lang="en-US" dirty="0"/>
              <a:t>Figure 8: First 10 rows of </a:t>
            </a:r>
            <a:r>
              <a:rPr lang="en-IN" dirty="0"/>
              <a:t>clustering </a:t>
            </a:r>
            <a:r>
              <a:rPr lang="en-IN" dirty="0" err="1"/>
              <a:t>neighborhoods</a:t>
            </a:r>
            <a:r>
              <a:rPr lang="en-IN" dirty="0"/>
              <a:t> in Mumbai </a:t>
            </a:r>
            <a:r>
              <a:rPr lang="en-IN" dirty="0" err="1"/>
              <a:t>dataframe</a:t>
            </a:r>
            <a:endParaRPr lang="en-US" dirty="0"/>
          </a:p>
        </p:txBody>
      </p:sp>
    </p:spTree>
    <p:extLst>
      <p:ext uri="{BB962C8B-B14F-4D97-AF65-F5344CB8AC3E}">
        <p14:creationId xmlns:p14="http://schemas.microsoft.com/office/powerpoint/2010/main" val="4070389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0AAD7-5EA7-6D41-8C20-9FC452CB6B0E}"/>
              </a:ext>
            </a:extLst>
          </p:cNvPr>
          <p:cNvSpPr>
            <a:spLocks noGrp="1"/>
          </p:cNvSpPr>
          <p:nvPr>
            <p:ph type="title"/>
          </p:nvPr>
        </p:nvSpPr>
        <p:spPr/>
        <p:txBody>
          <a:bodyPr/>
          <a:lstStyle/>
          <a:p>
            <a:r>
              <a:rPr lang="en-US" dirty="0"/>
              <a:t>Results Continued</a:t>
            </a:r>
          </a:p>
        </p:txBody>
      </p:sp>
      <p:sp>
        <p:nvSpPr>
          <p:cNvPr id="3" name="Content Placeholder 2">
            <a:extLst>
              <a:ext uri="{FF2B5EF4-FFF2-40B4-BE49-F238E27FC236}">
                <a16:creationId xmlns:a16="http://schemas.microsoft.com/office/drawing/2014/main" id="{4F1912C1-E200-3B44-92BA-E845298A033B}"/>
              </a:ext>
            </a:extLst>
          </p:cNvPr>
          <p:cNvSpPr>
            <a:spLocks noGrp="1"/>
          </p:cNvSpPr>
          <p:nvPr>
            <p:ph idx="1"/>
          </p:nvPr>
        </p:nvSpPr>
        <p:spPr/>
        <p:txBody>
          <a:bodyPr/>
          <a:lstStyle/>
          <a:p>
            <a:r>
              <a:rPr lang="en-US" dirty="0"/>
              <a:t>Visualization of clusters was done using Folium in python</a:t>
            </a:r>
          </a:p>
        </p:txBody>
      </p:sp>
      <p:pic>
        <p:nvPicPr>
          <p:cNvPr id="4" name="Picture 3">
            <a:extLst>
              <a:ext uri="{FF2B5EF4-FFF2-40B4-BE49-F238E27FC236}">
                <a16:creationId xmlns:a16="http://schemas.microsoft.com/office/drawing/2014/main" id="{EFAC83F5-809A-EC4A-ADCF-A95C31EBD939}"/>
              </a:ext>
            </a:extLst>
          </p:cNvPr>
          <p:cNvPicPr/>
          <p:nvPr/>
        </p:nvPicPr>
        <p:blipFill>
          <a:blip r:embed="rId2">
            <a:extLst>
              <a:ext uri="{28A0092B-C50C-407E-A947-70E740481C1C}">
                <a14:useLocalDpi xmlns:a14="http://schemas.microsoft.com/office/drawing/2010/main" val="0"/>
              </a:ext>
            </a:extLst>
          </a:blip>
          <a:stretch>
            <a:fillRect/>
          </a:stretch>
        </p:blipFill>
        <p:spPr>
          <a:xfrm>
            <a:off x="2711288" y="2275848"/>
            <a:ext cx="6779953" cy="3719837"/>
          </a:xfrm>
          <a:prstGeom prst="rect">
            <a:avLst/>
          </a:prstGeom>
        </p:spPr>
      </p:pic>
      <p:sp>
        <p:nvSpPr>
          <p:cNvPr id="5" name="TextBox 4">
            <a:extLst>
              <a:ext uri="{FF2B5EF4-FFF2-40B4-BE49-F238E27FC236}">
                <a16:creationId xmlns:a16="http://schemas.microsoft.com/office/drawing/2014/main" id="{9B9046EA-F5E0-0648-AB5D-3A2DBE347515}"/>
              </a:ext>
            </a:extLst>
          </p:cNvPr>
          <p:cNvSpPr txBox="1"/>
          <p:nvPr/>
        </p:nvSpPr>
        <p:spPr>
          <a:xfrm>
            <a:off x="4244050" y="5995685"/>
            <a:ext cx="3703899" cy="646331"/>
          </a:xfrm>
          <a:prstGeom prst="rect">
            <a:avLst/>
          </a:prstGeom>
          <a:noFill/>
        </p:spPr>
        <p:txBody>
          <a:bodyPr wrap="square" rtlCol="0">
            <a:spAutoFit/>
          </a:bodyPr>
          <a:lstStyle/>
          <a:p>
            <a:pPr algn="ctr"/>
            <a:r>
              <a:rPr lang="en-IN" dirty="0"/>
              <a:t>Figure 9: Visualizing the clustering of </a:t>
            </a:r>
            <a:r>
              <a:rPr lang="en-IN" dirty="0" err="1"/>
              <a:t>neighborhoods</a:t>
            </a:r>
            <a:r>
              <a:rPr lang="en-IN" dirty="0"/>
              <a:t> in Mumbai</a:t>
            </a:r>
            <a:r>
              <a:rPr lang="en-IN" dirty="0">
                <a:effectLst/>
              </a:rPr>
              <a:t> </a:t>
            </a:r>
            <a:endParaRPr lang="en-US" dirty="0"/>
          </a:p>
        </p:txBody>
      </p:sp>
      <p:sp>
        <p:nvSpPr>
          <p:cNvPr id="6" name="Slide Number Placeholder 5">
            <a:extLst>
              <a:ext uri="{FF2B5EF4-FFF2-40B4-BE49-F238E27FC236}">
                <a16:creationId xmlns:a16="http://schemas.microsoft.com/office/drawing/2014/main" id="{5C760AD1-42FD-D44B-814F-3B93B48A2ACD}"/>
              </a:ext>
            </a:extLst>
          </p:cNvPr>
          <p:cNvSpPr>
            <a:spLocks noGrp="1"/>
          </p:cNvSpPr>
          <p:nvPr>
            <p:ph type="sldNum" sz="quarter" idx="12"/>
          </p:nvPr>
        </p:nvSpPr>
        <p:spPr/>
        <p:txBody>
          <a:bodyPr/>
          <a:lstStyle/>
          <a:p>
            <a:fld id="{CA090DF8-AF30-2C41-B480-C5C8796E225F}" type="slidenum">
              <a:rPr lang="en-US" smtClean="0"/>
              <a:t>10</a:t>
            </a:fld>
            <a:endParaRPr lang="en-US"/>
          </a:p>
        </p:txBody>
      </p:sp>
    </p:spTree>
    <p:extLst>
      <p:ext uri="{BB962C8B-B14F-4D97-AF65-F5344CB8AC3E}">
        <p14:creationId xmlns:p14="http://schemas.microsoft.com/office/powerpoint/2010/main" val="2305831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912ED-085D-9F46-9839-A60500E6ADC9}"/>
              </a:ext>
            </a:extLst>
          </p:cNvPr>
          <p:cNvSpPr>
            <a:spLocks noGrp="1"/>
          </p:cNvSpPr>
          <p:nvPr>
            <p:ph type="title"/>
          </p:nvPr>
        </p:nvSpPr>
        <p:spPr/>
        <p:txBody>
          <a:bodyPr/>
          <a:lstStyle/>
          <a:p>
            <a:r>
              <a:rPr lang="en-US" dirty="0"/>
              <a:t>Results Continued</a:t>
            </a:r>
          </a:p>
        </p:txBody>
      </p:sp>
      <p:sp>
        <p:nvSpPr>
          <p:cNvPr id="3" name="Content Placeholder 2">
            <a:extLst>
              <a:ext uri="{FF2B5EF4-FFF2-40B4-BE49-F238E27FC236}">
                <a16:creationId xmlns:a16="http://schemas.microsoft.com/office/drawing/2014/main" id="{1C08E46C-1C9D-BA41-A358-CDFB09D5BA2F}"/>
              </a:ext>
            </a:extLst>
          </p:cNvPr>
          <p:cNvSpPr>
            <a:spLocks noGrp="1"/>
          </p:cNvSpPr>
          <p:nvPr>
            <p:ph idx="1"/>
          </p:nvPr>
        </p:nvSpPr>
        <p:spPr>
          <a:xfrm>
            <a:off x="838200" y="1468262"/>
            <a:ext cx="10515600" cy="4351338"/>
          </a:xfrm>
        </p:spPr>
        <p:txBody>
          <a:bodyPr/>
          <a:lstStyle/>
          <a:p>
            <a:r>
              <a:rPr lang="en-US" dirty="0"/>
              <a:t>Can also view the data in each cluster individually for analysis</a:t>
            </a:r>
          </a:p>
          <a:p>
            <a:endParaRPr lang="en-US" dirty="0"/>
          </a:p>
        </p:txBody>
      </p:sp>
      <p:pic>
        <p:nvPicPr>
          <p:cNvPr id="4" name="Picture 3">
            <a:extLst>
              <a:ext uri="{FF2B5EF4-FFF2-40B4-BE49-F238E27FC236}">
                <a16:creationId xmlns:a16="http://schemas.microsoft.com/office/drawing/2014/main" id="{B81D47C8-DB94-D044-AEAD-C9F823487F77}"/>
              </a:ext>
            </a:extLst>
          </p:cNvPr>
          <p:cNvPicPr/>
          <p:nvPr/>
        </p:nvPicPr>
        <p:blipFill>
          <a:blip r:embed="rId2">
            <a:extLst>
              <a:ext uri="{28A0092B-C50C-407E-A947-70E740481C1C}">
                <a14:useLocalDpi xmlns:a14="http://schemas.microsoft.com/office/drawing/2010/main" val="0"/>
              </a:ext>
            </a:extLst>
          </a:blip>
          <a:stretch>
            <a:fillRect/>
          </a:stretch>
        </p:blipFill>
        <p:spPr>
          <a:xfrm>
            <a:off x="307340" y="1992737"/>
            <a:ext cx="5974080" cy="2169160"/>
          </a:xfrm>
          <a:prstGeom prst="rect">
            <a:avLst/>
          </a:prstGeom>
        </p:spPr>
      </p:pic>
      <p:pic>
        <p:nvPicPr>
          <p:cNvPr id="5" name="Picture 4">
            <a:extLst>
              <a:ext uri="{FF2B5EF4-FFF2-40B4-BE49-F238E27FC236}">
                <a16:creationId xmlns:a16="http://schemas.microsoft.com/office/drawing/2014/main" id="{9ED95DFA-29E5-EA4C-85C9-DA6DB758BCD1}"/>
              </a:ext>
            </a:extLst>
          </p:cNvPr>
          <p:cNvPicPr/>
          <p:nvPr/>
        </p:nvPicPr>
        <p:blipFill>
          <a:blip r:embed="rId3">
            <a:extLst>
              <a:ext uri="{28A0092B-C50C-407E-A947-70E740481C1C}">
                <a14:useLocalDpi xmlns:a14="http://schemas.microsoft.com/office/drawing/2010/main" val="0"/>
              </a:ext>
            </a:extLst>
          </a:blip>
          <a:stretch>
            <a:fillRect/>
          </a:stretch>
        </p:blipFill>
        <p:spPr>
          <a:xfrm>
            <a:off x="6281420" y="1973915"/>
            <a:ext cx="5852160" cy="2353945"/>
          </a:xfrm>
          <a:prstGeom prst="rect">
            <a:avLst/>
          </a:prstGeom>
        </p:spPr>
      </p:pic>
      <p:pic>
        <p:nvPicPr>
          <p:cNvPr id="6" name="Picture 5">
            <a:extLst>
              <a:ext uri="{FF2B5EF4-FFF2-40B4-BE49-F238E27FC236}">
                <a16:creationId xmlns:a16="http://schemas.microsoft.com/office/drawing/2014/main" id="{8450C862-31D4-3F47-A2C7-7D1FD31FEC3F}"/>
              </a:ext>
            </a:extLst>
          </p:cNvPr>
          <p:cNvPicPr/>
          <p:nvPr/>
        </p:nvPicPr>
        <p:blipFill>
          <a:blip r:embed="rId4">
            <a:extLst>
              <a:ext uri="{28A0092B-C50C-407E-A947-70E740481C1C}">
                <a14:useLocalDpi xmlns:a14="http://schemas.microsoft.com/office/drawing/2010/main" val="0"/>
              </a:ext>
            </a:extLst>
          </a:blip>
          <a:stretch>
            <a:fillRect/>
          </a:stretch>
        </p:blipFill>
        <p:spPr>
          <a:xfrm>
            <a:off x="505460" y="4800935"/>
            <a:ext cx="5775960" cy="865505"/>
          </a:xfrm>
          <a:prstGeom prst="rect">
            <a:avLst/>
          </a:prstGeom>
        </p:spPr>
      </p:pic>
      <p:pic>
        <p:nvPicPr>
          <p:cNvPr id="7" name="Picture 6">
            <a:extLst>
              <a:ext uri="{FF2B5EF4-FFF2-40B4-BE49-F238E27FC236}">
                <a16:creationId xmlns:a16="http://schemas.microsoft.com/office/drawing/2014/main" id="{74E01C38-0777-A64D-B96D-8D0E2EDAF1D1}"/>
              </a:ext>
            </a:extLst>
          </p:cNvPr>
          <p:cNvPicPr/>
          <p:nvPr/>
        </p:nvPicPr>
        <p:blipFill>
          <a:blip r:embed="rId5">
            <a:extLst>
              <a:ext uri="{28A0092B-C50C-407E-A947-70E740481C1C}">
                <a14:useLocalDpi xmlns:a14="http://schemas.microsoft.com/office/drawing/2010/main" val="0"/>
              </a:ext>
            </a:extLst>
          </a:blip>
          <a:stretch>
            <a:fillRect/>
          </a:stretch>
        </p:blipFill>
        <p:spPr>
          <a:xfrm>
            <a:off x="6333172" y="4833191"/>
            <a:ext cx="5748655" cy="434975"/>
          </a:xfrm>
          <a:prstGeom prst="rect">
            <a:avLst/>
          </a:prstGeom>
        </p:spPr>
      </p:pic>
      <p:pic>
        <p:nvPicPr>
          <p:cNvPr id="8" name="Picture 7">
            <a:extLst>
              <a:ext uri="{FF2B5EF4-FFF2-40B4-BE49-F238E27FC236}">
                <a16:creationId xmlns:a16="http://schemas.microsoft.com/office/drawing/2014/main" id="{5469FBFF-3CAC-C942-93E3-2E6C0A5F149F}"/>
              </a:ext>
            </a:extLst>
          </p:cNvPr>
          <p:cNvPicPr/>
          <p:nvPr/>
        </p:nvPicPr>
        <p:blipFill>
          <a:blip r:embed="rId6">
            <a:extLst>
              <a:ext uri="{28A0092B-C50C-407E-A947-70E740481C1C}">
                <a14:useLocalDpi xmlns:a14="http://schemas.microsoft.com/office/drawing/2010/main" val="0"/>
              </a:ext>
            </a:extLst>
          </a:blip>
          <a:stretch>
            <a:fillRect/>
          </a:stretch>
        </p:blipFill>
        <p:spPr>
          <a:xfrm>
            <a:off x="6281420" y="5634404"/>
            <a:ext cx="5727700" cy="542290"/>
          </a:xfrm>
          <a:prstGeom prst="rect">
            <a:avLst/>
          </a:prstGeom>
        </p:spPr>
      </p:pic>
      <p:sp>
        <p:nvSpPr>
          <p:cNvPr id="9" name="TextBox 8">
            <a:extLst>
              <a:ext uri="{FF2B5EF4-FFF2-40B4-BE49-F238E27FC236}">
                <a16:creationId xmlns:a16="http://schemas.microsoft.com/office/drawing/2014/main" id="{F4F7FA7F-4E48-4544-8CAE-385BB47B3835}"/>
              </a:ext>
            </a:extLst>
          </p:cNvPr>
          <p:cNvSpPr txBox="1"/>
          <p:nvPr/>
        </p:nvSpPr>
        <p:spPr>
          <a:xfrm>
            <a:off x="2461678" y="4186193"/>
            <a:ext cx="2017724" cy="369332"/>
          </a:xfrm>
          <a:prstGeom prst="rect">
            <a:avLst/>
          </a:prstGeom>
          <a:noFill/>
        </p:spPr>
        <p:txBody>
          <a:bodyPr wrap="square" rtlCol="0">
            <a:spAutoFit/>
          </a:bodyPr>
          <a:lstStyle/>
          <a:p>
            <a:r>
              <a:rPr lang="en-US" dirty="0"/>
              <a:t>Figure 10: Cluster 1</a:t>
            </a:r>
          </a:p>
        </p:txBody>
      </p:sp>
      <p:sp>
        <p:nvSpPr>
          <p:cNvPr id="10" name="TextBox 9">
            <a:extLst>
              <a:ext uri="{FF2B5EF4-FFF2-40B4-BE49-F238E27FC236}">
                <a16:creationId xmlns:a16="http://schemas.microsoft.com/office/drawing/2014/main" id="{4D1C47C1-8E8C-AD48-8635-F032116E3AC0}"/>
              </a:ext>
            </a:extLst>
          </p:cNvPr>
          <p:cNvSpPr txBox="1"/>
          <p:nvPr/>
        </p:nvSpPr>
        <p:spPr>
          <a:xfrm>
            <a:off x="8275736" y="4336533"/>
            <a:ext cx="2066081" cy="369332"/>
          </a:xfrm>
          <a:prstGeom prst="rect">
            <a:avLst/>
          </a:prstGeom>
          <a:noFill/>
        </p:spPr>
        <p:txBody>
          <a:bodyPr wrap="square" rtlCol="0">
            <a:spAutoFit/>
          </a:bodyPr>
          <a:lstStyle/>
          <a:p>
            <a:r>
              <a:rPr lang="en-US" dirty="0"/>
              <a:t>Figure 11: Cluster 2</a:t>
            </a:r>
          </a:p>
        </p:txBody>
      </p:sp>
      <p:sp>
        <p:nvSpPr>
          <p:cNvPr id="11" name="TextBox 10">
            <a:extLst>
              <a:ext uri="{FF2B5EF4-FFF2-40B4-BE49-F238E27FC236}">
                <a16:creationId xmlns:a16="http://schemas.microsoft.com/office/drawing/2014/main" id="{8ADB6CE8-A6B3-B14B-9E82-A11A5949DA79}"/>
              </a:ext>
            </a:extLst>
          </p:cNvPr>
          <p:cNvSpPr txBox="1"/>
          <p:nvPr/>
        </p:nvSpPr>
        <p:spPr>
          <a:xfrm>
            <a:off x="2461677" y="5611255"/>
            <a:ext cx="2017725" cy="369332"/>
          </a:xfrm>
          <a:prstGeom prst="rect">
            <a:avLst/>
          </a:prstGeom>
          <a:noFill/>
        </p:spPr>
        <p:txBody>
          <a:bodyPr wrap="square" rtlCol="0">
            <a:spAutoFit/>
          </a:bodyPr>
          <a:lstStyle/>
          <a:p>
            <a:r>
              <a:rPr lang="en-US" dirty="0"/>
              <a:t>Figure 12: Cluster 3</a:t>
            </a:r>
          </a:p>
        </p:txBody>
      </p:sp>
      <p:sp>
        <p:nvSpPr>
          <p:cNvPr id="12" name="TextBox 11">
            <a:extLst>
              <a:ext uri="{FF2B5EF4-FFF2-40B4-BE49-F238E27FC236}">
                <a16:creationId xmlns:a16="http://schemas.microsoft.com/office/drawing/2014/main" id="{F1E3719F-59F3-8343-8A29-7A2480951F3B}"/>
              </a:ext>
            </a:extLst>
          </p:cNvPr>
          <p:cNvSpPr txBox="1"/>
          <p:nvPr/>
        </p:nvSpPr>
        <p:spPr>
          <a:xfrm>
            <a:off x="8269952" y="5256983"/>
            <a:ext cx="2129741" cy="369332"/>
          </a:xfrm>
          <a:prstGeom prst="rect">
            <a:avLst/>
          </a:prstGeom>
          <a:noFill/>
        </p:spPr>
        <p:txBody>
          <a:bodyPr wrap="square" rtlCol="0">
            <a:spAutoFit/>
          </a:bodyPr>
          <a:lstStyle/>
          <a:p>
            <a:r>
              <a:rPr lang="en-US" dirty="0"/>
              <a:t>Figure 13: Cluster 4</a:t>
            </a:r>
          </a:p>
        </p:txBody>
      </p:sp>
      <p:sp>
        <p:nvSpPr>
          <p:cNvPr id="13" name="TextBox 12">
            <a:extLst>
              <a:ext uri="{FF2B5EF4-FFF2-40B4-BE49-F238E27FC236}">
                <a16:creationId xmlns:a16="http://schemas.microsoft.com/office/drawing/2014/main" id="{F6B40D05-D035-694B-8650-353EDAD4BAFC}"/>
              </a:ext>
            </a:extLst>
          </p:cNvPr>
          <p:cNvSpPr txBox="1"/>
          <p:nvPr/>
        </p:nvSpPr>
        <p:spPr>
          <a:xfrm>
            <a:off x="8282956" y="6071668"/>
            <a:ext cx="2058862" cy="369332"/>
          </a:xfrm>
          <a:prstGeom prst="rect">
            <a:avLst/>
          </a:prstGeom>
          <a:noFill/>
        </p:spPr>
        <p:txBody>
          <a:bodyPr wrap="square" rtlCol="0">
            <a:spAutoFit/>
          </a:bodyPr>
          <a:lstStyle/>
          <a:p>
            <a:r>
              <a:rPr lang="en-US" dirty="0"/>
              <a:t>Figure 14: Cluster 5</a:t>
            </a:r>
          </a:p>
        </p:txBody>
      </p:sp>
      <p:sp>
        <p:nvSpPr>
          <p:cNvPr id="14" name="Slide Number Placeholder 13">
            <a:extLst>
              <a:ext uri="{FF2B5EF4-FFF2-40B4-BE49-F238E27FC236}">
                <a16:creationId xmlns:a16="http://schemas.microsoft.com/office/drawing/2014/main" id="{BEC93CF8-2B31-8040-A26E-149E9AEAC657}"/>
              </a:ext>
            </a:extLst>
          </p:cNvPr>
          <p:cNvSpPr>
            <a:spLocks noGrp="1"/>
          </p:cNvSpPr>
          <p:nvPr>
            <p:ph type="sldNum" sz="quarter" idx="12"/>
          </p:nvPr>
        </p:nvSpPr>
        <p:spPr/>
        <p:txBody>
          <a:bodyPr/>
          <a:lstStyle/>
          <a:p>
            <a:fld id="{CA090DF8-AF30-2C41-B480-C5C8796E225F}" type="slidenum">
              <a:rPr lang="en-US" smtClean="0"/>
              <a:t>11</a:t>
            </a:fld>
            <a:endParaRPr lang="en-US"/>
          </a:p>
        </p:txBody>
      </p:sp>
    </p:spTree>
    <p:extLst>
      <p:ext uri="{BB962C8B-B14F-4D97-AF65-F5344CB8AC3E}">
        <p14:creationId xmlns:p14="http://schemas.microsoft.com/office/powerpoint/2010/main" val="270541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89881-6135-D045-BA32-75D61740BBD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509C45C-647D-E149-8F01-3FB00BBD08C5}"/>
              </a:ext>
            </a:extLst>
          </p:cNvPr>
          <p:cNvSpPr>
            <a:spLocks noGrp="1"/>
          </p:cNvSpPr>
          <p:nvPr>
            <p:ph idx="1"/>
          </p:nvPr>
        </p:nvSpPr>
        <p:spPr>
          <a:xfrm>
            <a:off x="838200" y="1825625"/>
            <a:ext cx="5077870" cy="4351338"/>
          </a:xfrm>
        </p:spPr>
        <p:txBody>
          <a:bodyPr>
            <a:normAutofit/>
          </a:bodyPr>
          <a:lstStyle/>
          <a:p>
            <a:r>
              <a:rPr lang="en-US" sz="1500" dirty="0"/>
              <a:t>By analyzing the different clusters, it is evident that neighborhoods in cluster 3, 4, and 5 are not well suited for a new restaurant since they contain a high degree of other venues like </a:t>
            </a:r>
            <a:r>
              <a:rPr lang="en-GB" sz="1500" dirty="0"/>
              <a:t>train station, bus station, fish market, gym, performing arts venue and smoke shop</a:t>
            </a:r>
            <a:endParaRPr lang="en-IN" sz="1500" dirty="0"/>
          </a:p>
          <a:p>
            <a:r>
              <a:rPr lang="en-US" sz="1500" dirty="0"/>
              <a:t>Comparing clusters 1 and 2, we find that neighborhoods in cluster 2 contain many other venues like </a:t>
            </a:r>
            <a:r>
              <a:rPr lang="en-GB" sz="1500" dirty="0"/>
              <a:t>soccer field, flea market, smoke shop, gym, train station, dance studio, music store and cosmetics shop</a:t>
            </a:r>
            <a:endParaRPr lang="en-US" sz="1500" dirty="0"/>
          </a:p>
          <a:p>
            <a:r>
              <a:rPr lang="en-US" sz="1500" dirty="0"/>
              <a:t>Neighborhoods in cluster 1 contain a much higher degree of food joints</a:t>
            </a:r>
          </a:p>
          <a:p>
            <a:r>
              <a:rPr lang="en-US" sz="1500" dirty="0"/>
              <a:t>Thus, the most optimal neighborhoods for starting a restaurant are in cluster 1</a:t>
            </a:r>
          </a:p>
          <a:p>
            <a:r>
              <a:rPr lang="en-US" sz="1500" dirty="0"/>
              <a:t>The map alongside shows the neighborhoods in cluster 1 plotted on a map of Mumbai</a:t>
            </a:r>
          </a:p>
        </p:txBody>
      </p:sp>
      <p:pic>
        <p:nvPicPr>
          <p:cNvPr id="4" name="Picture 3">
            <a:extLst>
              <a:ext uri="{FF2B5EF4-FFF2-40B4-BE49-F238E27FC236}">
                <a16:creationId xmlns:a16="http://schemas.microsoft.com/office/drawing/2014/main" id="{BDFFFB1A-FFE4-DC40-A0F5-74FE0ECE8C24}"/>
              </a:ext>
            </a:extLst>
          </p:cNvPr>
          <p:cNvPicPr/>
          <p:nvPr/>
        </p:nvPicPr>
        <p:blipFill>
          <a:blip r:embed="rId2">
            <a:extLst>
              <a:ext uri="{28A0092B-C50C-407E-A947-70E740481C1C}">
                <a14:useLocalDpi xmlns:a14="http://schemas.microsoft.com/office/drawing/2010/main" val="0"/>
              </a:ext>
            </a:extLst>
          </a:blip>
          <a:stretch>
            <a:fillRect/>
          </a:stretch>
        </p:blipFill>
        <p:spPr>
          <a:xfrm>
            <a:off x="5916070" y="1825625"/>
            <a:ext cx="6178067" cy="3348641"/>
          </a:xfrm>
          <a:prstGeom prst="rect">
            <a:avLst/>
          </a:prstGeom>
        </p:spPr>
      </p:pic>
      <p:sp>
        <p:nvSpPr>
          <p:cNvPr id="5" name="TextBox 4">
            <a:extLst>
              <a:ext uri="{FF2B5EF4-FFF2-40B4-BE49-F238E27FC236}">
                <a16:creationId xmlns:a16="http://schemas.microsoft.com/office/drawing/2014/main" id="{945DA392-6FB1-8A41-99BD-FF47C1F53B52}"/>
              </a:ext>
            </a:extLst>
          </p:cNvPr>
          <p:cNvSpPr txBox="1"/>
          <p:nvPr/>
        </p:nvSpPr>
        <p:spPr>
          <a:xfrm>
            <a:off x="6260496" y="5174266"/>
            <a:ext cx="5833641" cy="646331"/>
          </a:xfrm>
          <a:prstGeom prst="rect">
            <a:avLst/>
          </a:prstGeom>
          <a:noFill/>
        </p:spPr>
        <p:txBody>
          <a:bodyPr wrap="square" rtlCol="0">
            <a:spAutoFit/>
          </a:bodyPr>
          <a:lstStyle/>
          <a:p>
            <a:pPr algn="ctr"/>
            <a:r>
              <a:rPr lang="en-US" dirty="0"/>
              <a:t>Figure 15: </a:t>
            </a:r>
            <a:r>
              <a:rPr lang="en-IN" dirty="0" err="1"/>
              <a:t>Neighborhoods</a:t>
            </a:r>
            <a:r>
              <a:rPr lang="en-IN" dirty="0"/>
              <a:t> most suited for starting a new restaurant</a:t>
            </a:r>
            <a:r>
              <a:rPr lang="en-IN" dirty="0">
                <a:effectLst/>
              </a:rPr>
              <a:t> </a:t>
            </a:r>
            <a:endParaRPr lang="en-US" dirty="0"/>
          </a:p>
        </p:txBody>
      </p:sp>
      <p:sp>
        <p:nvSpPr>
          <p:cNvPr id="6" name="Slide Number Placeholder 5">
            <a:extLst>
              <a:ext uri="{FF2B5EF4-FFF2-40B4-BE49-F238E27FC236}">
                <a16:creationId xmlns:a16="http://schemas.microsoft.com/office/drawing/2014/main" id="{4D252C27-0C1C-C042-8D94-BA3BF088B983}"/>
              </a:ext>
            </a:extLst>
          </p:cNvPr>
          <p:cNvSpPr>
            <a:spLocks noGrp="1"/>
          </p:cNvSpPr>
          <p:nvPr>
            <p:ph type="sldNum" sz="quarter" idx="12"/>
          </p:nvPr>
        </p:nvSpPr>
        <p:spPr/>
        <p:txBody>
          <a:bodyPr/>
          <a:lstStyle/>
          <a:p>
            <a:fld id="{CA090DF8-AF30-2C41-B480-C5C8796E225F}" type="slidenum">
              <a:rPr lang="en-US" smtClean="0"/>
              <a:t>12</a:t>
            </a:fld>
            <a:endParaRPr lang="en-US"/>
          </a:p>
        </p:txBody>
      </p:sp>
    </p:spTree>
    <p:extLst>
      <p:ext uri="{BB962C8B-B14F-4D97-AF65-F5344CB8AC3E}">
        <p14:creationId xmlns:p14="http://schemas.microsoft.com/office/powerpoint/2010/main" val="3827089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8202F-D96B-904C-88C5-ED47AF6E715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E87B4DE-46CE-824D-B159-49E37E7AE959}"/>
              </a:ext>
            </a:extLst>
          </p:cNvPr>
          <p:cNvSpPr>
            <a:spLocks noGrp="1"/>
          </p:cNvSpPr>
          <p:nvPr>
            <p:ph idx="1"/>
          </p:nvPr>
        </p:nvSpPr>
        <p:spPr/>
        <p:txBody>
          <a:bodyPr>
            <a:normAutofit/>
          </a:bodyPr>
          <a:lstStyle/>
          <a:p>
            <a:r>
              <a:rPr lang="en-IN" dirty="0"/>
              <a:t>In this project, the </a:t>
            </a:r>
            <a:r>
              <a:rPr lang="en-IN" dirty="0" err="1"/>
              <a:t>neighborhoods</a:t>
            </a:r>
            <a:r>
              <a:rPr lang="en-IN" dirty="0"/>
              <a:t> in Mumbai, India have been successfully </a:t>
            </a:r>
            <a:r>
              <a:rPr lang="en-IN" dirty="0" err="1"/>
              <a:t>analyzed</a:t>
            </a:r>
            <a:r>
              <a:rPr lang="en-IN" dirty="0"/>
              <a:t> for determining which would be the best </a:t>
            </a:r>
            <a:r>
              <a:rPr lang="en-IN" dirty="0" err="1"/>
              <a:t>neighborhoods</a:t>
            </a:r>
            <a:r>
              <a:rPr lang="en-IN" dirty="0"/>
              <a:t> for opening a new restaurant</a:t>
            </a:r>
          </a:p>
          <a:p>
            <a:r>
              <a:rPr lang="en-IN" dirty="0"/>
              <a:t>Based on the analysis carried out, </a:t>
            </a:r>
            <a:r>
              <a:rPr lang="en-IN" dirty="0" err="1"/>
              <a:t>neighborhoods</a:t>
            </a:r>
            <a:r>
              <a:rPr lang="en-IN" dirty="0"/>
              <a:t> in cluster 1 are recommended as locations for the new restaurant</a:t>
            </a:r>
          </a:p>
          <a:p>
            <a:r>
              <a:rPr lang="en-IN" dirty="0"/>
              <a:t>The stakeholders and investors can further tune this by considering various other factors like transport, legal requirements, and costs associated which were out of the scope for this project and thus were not considered.</a:t>
            </a:r>
          </a:p>
        </p:txBody>
      </p:sp>
      <p:sp>
        <p:nvSpPr>
          <p:cNvPr id="4" name="Slide Number Placeholder 3">
            <a:extLst>
              <a:ext uri="{FF2B5EF4-FFF2-40B4-BE49-F238E27FC236}">
                <a16:creationId xmlns:a16="http://schemas.microsoft.com/office/drawing/2014/main" id="{229738AA-F73E-6F4E-AE5F-8FEF34F5F5CF}"/>
              </a:ext>
            </a:extLst>
          </p:cNvPr>
          <p:cNvSpPr>
            <a:spLocks noGrp="1"/>
          </p:cNvSpPr>
          <p:nvPr>
            <p:ph type="sldNum" sz="quarter" idx="12"/>
          </p:nvPr>
        </p:nvSpPr>
        <p:spPr/>
        <p:txBody>
          <a:bodyPr/>
          <a:lstStyle/>
          <a:p>
            <a:fld id="{CA090DF8-AF30-2C41-B480-C5C8796E225F}" type="slidenum">
              <a:rPr lang="en-US" smtClean="0"/>
              <a:t>13</a:t>
            </a:fld>
            <a:endParaRPr lang="en-US"/>
          </a:p>
        </p:txBody>
      </p:sp>
    </p:spTree>
    <p:extLst>
      <p:ext uri="{BB962C8B-B14F-4D97-AF65-F5344CB8AC3E}">
        <p14:creationId xmlns:p14="http://schemas.microsoft.com/office/powerpoint/2010/main" val="2189775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41507-1BAE-684B-B872-F4AAD4CA42B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DF972DB-EDF0-2346-8013-1E1DC5E0462B}"/>
              </a:ext>
            </a:extLst>
          </p:cNvPr>
          <p:cNvSpPr>
            <a:spLocks noGrp="1"/>
          </p:cNvSpPr>
          <p:nvPr>
            <p:ph idx="1"/>
          </p:nvPr>
        </p:nvSpPr>
        <p:spPr>
          <a:xfrm>
            <a:off x="838200" y="1311797"/>
            <a:ext cx="5471931" cy="4865166"/>
          </a:xfrm>
        </p:spPr>
        <p:txBody>
          <a:bodyPr>
            <a:noAutofit/>
          </a:bodyPr>
          <a:lstStyle/>
          <a:p>
            <a:r>
              <a:rPr lang="en-IN" sz="2100" dirty="0"/>
              <a:t>Mumbai is the financial capital of India and is one of the most densely populated cities in the world</a:t>
            </a:r>
          </a:p>
          <a:p>
            <a:r>
              <a:rPr lang="en-IN" sz="2100" dirty="0"/>
              <a:t>It is one of the major hubs in the world</a:t>
            </a:r>
          </a:p>
          <a:p>
            <a:r>
              <a:rPr lang="en-IN" sz="2100" dirty="0"/>
              <a:t>The multi-cultural nature of the city brings with it numerous cuisines from all over the globe</a:t>
            </a:r>
          </a:p>
          <a:p>
            <a:r>
              <a:rPr lang="en-US" sz="2100" dirty="0"/>
              <a:t>Business owners and entrepreneurs might be looking to start a new restaurant in Mumbai</a:t>
            </a:r>
          </a:p>
          <a:p>
            <a:r>
              <a:rPr lang="en-US" sz="2100" dirty="0"/>
              <a:t>The task is to identify neighborhoods that have the potential of being good locations for starting a new restaurant</a:t>
            </a:r>
          </a:p>
          <a:p>
            <a:r>
              <a:rPr lang="en-US" sz="2100" dirty="0"/>
              <a:t>Provide recommendations to key stakeholders</a:t>
            </a:r>
            <a:endParaRPr lang="en-IN" sz="2100" dirty="0"/>
          </a:p>
        </p:txBody>
      </p:sp>
      <p:pic>
        <p:nvPicPr>
          <p:cNvPr id="5" name="Picture 4">
            <a:extLst>
              <a:ext uri="{FF2B5EF4-FFF2-40B4-BE49-F238E27FC236}">
                <a16:creationId xmlns:a16="http://schemas.microsoft.com/office/drawing/2014/main" id="{B8BB1985-062B-FC46-B30F-D1B09C3C9B7F}"/>
              </a:ext>
            </a:extLst>
          </p:cNvPr>
          <p:cNvPicPr>
            <a:picLocks noChangeAspect="1"/>
          </p:cNvPicPr>
          <p:nvPr/>
        </p:nvPicPr>
        <p:blipFill>
          <a:blip r:embed="rId2"/>
          <a:stretch>
            <a:fillRect/>
          </a:stretch>
        </p:blipFill>
        <p:spPr>
          <a:xfrm>
            <a:off x="6310131" y="1311796"/>
            <a:ext cx="5405377" cy="3387524"/>
          </a:xfrm>
          <a:prstGeom prst="rect">
            <a:avLst/>
          </a:prstGeom>
        </p:spPr>
      </p:pic>
      <p:sp>
        <p:nvSpPr>
          <p:cNvPr id="6" name="TextBox 5">
            <a:extLst>
              <a:ext uri="{FF2B5EF4-FFF2-40B4-BE49-F238E27FC236}">
                <a16:creationId xmlns:a16="http://schemas.microsoft.com/office/drawing/2014/main" id="{ED47934A-FA7F-DA4D-BEA3-9F6B5E5A79D0}"/>
              </a:ext>
            </a:extLst>
          </p:cNvPr>
          <p:cNvSpPr txBox="1"/>
          <p:nvPr/>
        </p:nvSpPr>
        <p:spPr>
          <a:xfrm>
            <a:off x="7849563" y="4699320"/>
            <a:ext cx="2326512" cy="369332"/>
          </a:xfrm>
          <a:prstGeom prst="rect">
            <a:avLst/>
          </a:prstGeom>
          <a:noFill/>
        </p:spPr>
        <p:txBody>
          <a:bodyPr wrap="square" rtlCol="0">
            <a:spAutoFit/>
          </a:bodyPr>
          <a:lstStyle/>
          <a:p>
            <a:r>
              <a:rPr lang="en-US" dirty="0"/>
              <a:t>Figure 1: Mumbai view</a:t>
            </a:r>
          </a:p>
        </p:txBody>
      </p:sp>
      <p:sp>
        <p:nvSpPr>
          <p:cNvPr id="4" name="Slide Number Placeholder 3">
            <a:extLst>
              <a:ext uri="{FF2B5EF4-FFF2-40B4-BE49-F238E27FC236}">
                <a16:creationId xmlns:a16="http://schemas.microsoft.com/office/drawing/2014/main" id="{274A281D-55E3-784D-86AE-4564547CC082}"/>
              </a:ext>
            </a:extLst>
          </p:cNvPr>
          <p:cNvSpPr>
            <a:spLocks noGrp="1"/>
          </p:cNvSpPr>
          <p:nvPr>
            <p:ph type="sldNum" sz="quarter" idx="12"/>
          </p:nvPr>
        </p:nvSpPr>
        <p:spPr/>
        <p:txBody>
          <a:bodyPr/>
          <a:lstStyle/>
          <a:p>
            <a:fld id="{CA090DF8-AF30-2C41-B480-C5C8796E225F}" type="slidenum">
              <a:rPr lang="en-US" smtClean="0"/>
              <a:t>1</a:t>
            </a:fld>
            <a:endParaRPr lang="en-US"/>
          </a:p>
        </p:txBody>
      </p:sp>
    </p:spTree>
    <p:extLst>
      <p:ext uri="{BB962C8B-B14F-4D97-AF65-F5344CB8AC3E}">
        <p14:creationId xmlns:p14="http://schemas.microsoft.com/office/powerpoint/2010/main" val="424465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AA465-E05B-3A4E-A169-6F5F069E1A13}"/>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6D504334-C0C2-CE42-9D61-5ADEB93C8A80}"/>
              </a:ext>
            </a:extLst>
          </p:cNvPr>
          <p:cNvSpPr>
            <a:spLocks noGrp="1"/>
          </p:cNvSpPr>
          <p:nvPr>
            <p:ph idx="1"/>
          </p:nvPr>
        </p:nvSpPr>
        <p:spPr/>
        <p:txBody>
          <a:bodyPr>
            <a:normAutofit fontScale="92500" lnSpcReduction="20000"/>
          </a:bodyPr>
          <a:lstStyle/>
          <a:p>
            <a:r>
              <a:rPr lang="en-US" dirty="0"/>
              <a:t>The following data was collected for this project:</a:t>
            </a:r>
          </a:p>
          <a:p>
            <a:pPr lvl="1"/>
            <a:r>
              <a:rPr lang="en-US" dirty="0"/>
              <a:t>Neighborhood data of Mumbai from </a:t>
            </a:r>
            <a:r>
              <a:rPr lang="en-US" u="sng" dirty="0">
                <a:hlinkClick r:id="rId2"/>
              </a:rPr>
              <a:t>https://en.wikipedia.org/wiki/List_of_neighborhoods_in_Mumbai</a:t>
            </a:r>
            <a:r>
              <a:rPr lang="en-IN" dirty="0"/>
              <a:t> </a:t>
            </a:r>
          </a:p>
          <a:p>
            <a:pPr lvl="1"/>
            <a:r>
              <a:rPr lang="en-IN" dirty="0"/>
              <a:t>Geographical coordinates of Mumbai and all </a:t>
            </a:r>
            <a:r>
              <a:rPr lang="en-IN" dirty="0" err="1"/>
              <a:t>neighborhoods</a:t>
            </a:r>
            <a:r>
              <a:rPr lang="en-IN" dirty="0"/>
              <a:t> in Mumbai using </a:t>
            </a:r>
            <a:r>
              <a:rPr lang="en-IN" dirty="0" err="1"/>
              <a:t>GeoPy</a:t>
            </a:r>
            <a:r>
              <a:rPr lang="en-IN" dirty="0"/>
              <a:t> and Geocoder packages in python</a:t>
            </a:r>
          </a:p>
          <a:p>
            <a:pPr lvl="1"/>
            <a:r>
              <a:rPr lang="en-IN" dirty="0"/>
              <a:t>Venue data for all </a:t>
            </a:r>
            <a:r>
              <a:rPr lang="en-IN" dirty="0" err="1"/>
              <a:t>neighborhoods</a:t>
            </a:r>
            <a:r>
              <a:rPr lang="en-IN" dirty="0"/>
              <a:t> in Mumbai using Foursquare API</a:t>
            </a:r>
          </a:p>
          <a:p>
            <a:r>
              <a:rPr lang="en-US" dirty="0"/>
              <a:t>Data cleaning was performed to clean the Mumbai neighborhood dataset</a:t>
            </a:r>
          </a:p>
          <a:p>
            <a:pPr lvl="1"/>
            <a:r>
              <a:rPr lang="en-US" dirty="0"/>
              <a:t>Latitude and longitude values on Wikipedia were cross-referenced by the values obtained through Geocoder for each neighborhood</a:t>
            </a:r>
          </a:p>
          <a:p>
            <a:pPr lvl="1"/>
            <a:r>
              <a:rPr lang="en-US" dirty="0"/>
              <a:t>The values from Wikipedia were replaced by the values provided by Geocoder if the absolute difference between the values was greater than 0.001</a:t>
            </a:r>
          </a:p>
          <a:p>
            <a:r>
              <a:rPr lang="en-US" dirty="0"/>
              <a:t>The venues dataset was modified to display the neighborhood name and the top 10 most common venues for that neighborhood</a:t>
            </a:r>
          </a:p>
          <a:p>
            <a:r>
              <a:rPr lang="en-US" dirty="0"/>
              <a:t>The final datasets have been shown on the next slide</a:t>
            </a:r>
          </a:p>
        </p:txBody>
      </p:sp>
      <p:sp>
        <p:nvSpPr>
          <p:cNvPr id="4" name="Slide Number Placeholder 3">
            <a:extLst>
              <a:ext uri="{FF2B5EF4-FFF2-40B4-BE49-F238E27FC236}">
                <a16:creationId xmlns:a16="http://schemas.microsoft.com/office/drawing/2014/main" id="{497E2680-6887-EB41-8D22-2FED3C96F169}"/>
              </a:ext>
            </a:extLst>
          </p:cNvPr>
          <p:cNvSpPr>
            <a:spLocks noGrp="1"/>
          </p:cNvSpPr>
          <p:nvPr>
            <p:ph type="sldNum" sz="quarter" idx="12"/>
          </p:nvPr>
        </p:nvSpPr>
        <p:spPr/>
        <p:txBody>
          <a:bodyPr/>
          <a:lstStyle/>
          <a:p>
            <a:fld id="{CA090DF8-AF30-2C41-B480-C5C8796E225F}" type="slidenum">
              <a:rPr lang="en-US" smtClean="0"/>
              <a:t>2</a:t>
            </a:fld>
            <a:endParaRPr lang="en-US"/>
          </a:p>
        </p:txBody>
      </p:sp>
    </p:spTree>
    <p:extLst>
      <p:ext uri="{BB962C8B-B14F-4D97-AF65-F5344CB8AC3E}">
        <p14:creationId xmlns:p14="http://schemas.microsoft.com/office/powerpoint/2010/main" val="2175826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8E89B-A7B0-D64B-A78D-5C7E64435DDC}"/>
              </a:ext>
            </a:extLst>
          </p:cNvPr>
          <p:cNvSpPr>
            <a:spLocks noGrp="1"/>
          </p:cNvSpPr>
          <p:nvPr>
            <p:ph type="title"/>
          </p:nvPr>
        </p:nvSpPr>
        <p:spPr/>
        <p:txBody>
          <a:bodyPr/>
          <a:lstStyle/>
          <a:p>
            <a:r>
              <a:rPr lang="en-US" dirty="0"/>
              <a:t>Datasets</a:t>
            </a:r>
          </a:p>
        </p:txBody>
      </p:sp>
      <p:sp>
        <p:nvSpPr>
          <p:cNvPr id="4" name="Slide Number Placeholder 3">
            <a:extLst>
              <a:ext uri="{FF2B5EF4-FFF2-40B4-BE49-F238E27FC236}">
                <a16:creationId xmlns:a16="http://schemas.microsoft.com/office/drawing/2014/main" id="{01F6456A-C8F0-4149-8D17-670A0741BE84}"/>
              </a:ext>
            </a:extLst>
          </p:cNvPr>
          <p:cNvSpPr>
            <a:spLocks noGrp="1"/>
          </p:cNvSpPr>
          <p:nvPr>
            <p:ph type="sldNum" sz="quarter" idx="12"/>
          </p:nvPr>
        </p:nvSpPr>
        <p:spPr/>
        <p:txBody>
          <a:bodyPr/>
          <a:lstStyle/>
          <a:p>
            <a:fld id="{CA090DF8-AF30-2C41-B480-C5C8796E225F}" type="slidenum">
              <a:rPr lang="en-US" smtClean="0"/>
              <a:t>3</a:t>
            </a:fld>
            <a:endParaRPr lang="en-US"/>
          </a:p>
        </p:txBody>
      </p:sp>
      <p:pic>
        <p:nvPicPr>
          <p:cNvPr id="5" name="Picture 4">
            <a:extLst>
              <a:ext uri="{FF2B5EF4-FFF2-40B4-BE49-F238E27FC236}">
                <a16:creationId xmlns:a16="http://schemas.microsoft.com/office/drawing/2014/main" id="{D1A520FD-8EA9-CF4C-A757-8806C397917F}"/>
              </a:ext>
            </a:extLst>
          </p:cNvPr>
          <p:cNvPicPr/>
          <p:nvPr/>
        </p:nvPicPr>
        <p:blipFill>
          <a:blip r:embed="rId2">
            <a:extLst>
              <a:ext uri="{28A0092B-C50C-407E-A947-70E740481C1C}">
                <a14:useLocalDpi xmlns:a14="http://schemas.microsoft.com/office/drawing/2010/main" val="0"/>
              </a:ext>
            </a:extLst>
          </a:blip>
          <a:stretch>
            <a:fillRect/>
          </a:stretch>
        </p:blipFill>
        <p:spPr>
          <a:xfrm>
            <a:off x="838200" y="1525141"/>
            <a:ext cx="4393377" cy="3544570"/>
          </a:xfrm>
          <a:prstGeom prst="rect">
            <a:avLst/>
          </a:prstGeom>
        </p:spPr>
      </p:pic>
      <p:sp>
        <p:nvSpPr>
          <p:cNvPr id="6" name="TextBox 5">
            <a:extLst>
              <a:ext uri="{FF2B5EF4-FFF2-40B4-BE49-F238E27FC236}">
                <a16:creationId xmlns:a16="http://schemas.microsoft.com/office/drawing/2014/main" id="{9CAD4987-DE90-FD4B-9002-C44791EDCB46}"/>
              </a:ext>
            </a:extLst>
          </p:cNvPr>
          <p:cNvSpPr txBox="1"/>
          <p:nvPr/>
        </p:nvSpPr>
        <p:spPr>
          <a:xfrm>
            <a:off x="838201" y="5069711"/>
            <a:ext cx="4393376" cy="646331"/>
          </a:xfrm>
          <a:prstGeom prst="rect">
            <a:avLst/>
          </a:prstGeom>
          <a:noFill/>
        </p:spPr>
        <p:txBody>
          <a:bodyPr wrap="square" rtlCol="0">
            <a:spAutoFit/>
          </a:bodyPr>
          <a:lstStyle/>
          <a:p>
            <a:pPr algn="ctr"/>
            <a:r>
              <a:rPr lang="en-US" dirty="0"/>
              <a:t>Figure 2: First 10 rows of Mumbai Neighborhood </a:t>
            </a:r>
            <a:r>
              <a:rPr lang="en-US" dirty="0" err="1"/>
              <a:t>Dataframe</a:t>
            </a:r>
            <a:endParaRPr lang="en-US" dirty="0"/>
          </a:p>
        </p:txBody>
      </p:sp>
      <p:pic>
        <p:nvPicPr>
          <p:cNvPr id="7" name="Picture 6">
            <a:extLst>
              <a:ext uri="{FF2B5EF4-FFF2-40B4-BE49-F238E27FC236}">
                <a16:creationId xmlns:a16="http://schemas.microsoft.com/office/drawing/2014/main" id="{792FEEB2-1BEC-1E48-811A-0F6AFD52E76F}"/>
              </a:ext>
            </a:extLst>
          </p:cNvPr>
          <p:cNvPicPr/>
          <p:nvPr/>
        </p:nvPicPr>
        <p:blipFill>
          <a:blip r:embed="rId3">
            <a:extLst>
              <a:ext uri="{28A0092B-C50C-407E-A947-70E740481C1C}">
                <a14:useLocalDpi xmlns:a14="http://schemas.microsoft.com/office/drawing/2010/main" val="0"/>
              </a:ext>
            </a:extLst>
          </a:blip>
          <a:stretch>
            <a:fillRect/>
          </a:stretch>
        </p:blipFill>
        <p:spPr>
          <a:xfrm>
            <a:off x="5231577" y="1453408"/>
            <a:ext cx="6331532" cy="2794500"/>
          </a:xfrm>
          <a:prstGeom prst="rect">
            <a:avLst/>
          </a:prstGeom>
        </p:spPr>
      </p:pic>
      <p:sp>
        <p:nvSpPr>
          <p:cNvPr id="8" name="TextBox 7">
            <a:extLst>
              <a:ext uri="{FF2B5EF4-FFF2-40B4-BE49-F238E27FC236}">
                <a16:creationId xmlns:a16="http://schemas.microsoft.com/office/drawing/2014/main" id="{5416F4BE-3D2C-584C-8D93-0216B304FDC2}"/>
              </a:ext>
            </a:extLst>
          </p:cNvPr>
          <p:cNvSpPr txBox="1"/>
          <p:nvPr/>
        </p:nvSpPr>
        <p:spPr>
          <a:xfrm>
            <a:off x="5231577" y="4335644"/>
            <a:ext cx="6331532" cy="646331"/>
          </a:xfrm>
          <a:prstGeom prst="rect">
            <a:avLst/>
          </a:prstGeom>
          <a:noFill/>
        </p:spPr>
        <p:txBody>
          <a:bodyPr wrap="square" rtlCol="0">
            <a:spAutoFit/>
          </a:bodyPr>
          <a:lstStyle/>
          <a:p>
            <a:pPr algn="ctr"/>
            <a:r>
              <a:rPr lang="en-US" dirty="0"/>
              <a:t>Figure 3: </a:t>
            </a:r>
            <a:r>
              <a:rPr lang="en-IN" dirty="0"/>
              <a:t>First 10 rows of top 10 most common venues for all </a:t>
            </a:r>
            <a:r>
              <a:rPr lang="en-IN" dirty="0" err="1"/>
              <a:t>neighborhoods</a:t>
            </a:r>
            <a:r>
              <a:rPr lang="en-IN" dirty="0"/>
              <a:t> </a:t>
            </a:r>
            <a:endParaRPr lang="en-US" dirty="0"/>
          </a:p>
        </p:txBody>
      </p:sp>
    </p:spTree>
    <p:extLst>
      <p:ext uri="{BB962C8B-B14F-4D97-AF65-F5344CB8AC3E}">
        <p14:creationId xmlns:p14="http://schemas.microsoft.com/office/powerpoint/2010/main" val="2262097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8D73D-41C9-1445-B597-A93F3BF5D8AE}"/>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496370DB-44A2-B84F-A483-13E98D36032C}"/>
              </a:ext>
            </a:extLst>
          </p:cNvPr>
          <p:cNvSpPr>
            <a:spLocks noGrp="1"/>
          </p:cNvSpPr>
          <p:nvPr>
            <p:ph idx="1"/>
          </p:nvPr>
        </p:nvSpPr>
        <p:spPr>
          <a:xfrm>
            <a:off x="838200" y="1825625"/>
            <a:ext cx="6417387" cy="4351338"/>
          </a:xfrm>
        </p:spPr>
        <p:txBody>
          <a:bodyPr/>
          <a:lstStyle/>
          <a:p>
            <a:r>
              <a:rPr lang="en-US" dirty="0"/>
              <a:t>Data Visualization</a:t>
            </a:r>
          </a:p>
          <a:p>
            <a:pPr lvl="1"/>
            <a:r>
              <a:rPr lang="en-US" dirty="0"/>
              <a:t>Mumbai neighborhoods data was plotted for providing better understanding</a:t>
            </a:r>
          </a:p>
          <a:p>
            <a:pPr lvl="1"/>
            <a:r>
              <a:rPr lang="en-US" dirty="0"/>
              <a:t>The graph alongside depicts the number of neighborhoods in each location of Mumbai</a:t>
            </a:r>
          </a:p>
          <a:p>
            <a:pPr lvl="1"/>
            <a:r>
              <a:rPr lang="en-US" dirty="0"/>
              <a:t>All neighborhoods on the outskirts of Mumbai have been termed as “Mumbai”</a:t>
            </a:r>
          </a:p>
          <a:p>
            <a:pPr lvl="1"/>
            <a:r>
              <a:rPr lang="en-US" dirty="0"/>
              <a:t>The graph shows that Western Suburbs and South Mumbai contain the highest number of neighborhoods</a:t>
            </a:r>
          </a:p>
          <a:p>
            <a:endParaRPr lang="en-US" dirty="0"/>
          </a:p>
        </p:txBody>
      </p:sp>
      <p:pic>
        <p:nvPicPr>
          <p:cNvPr id="4" name="Picture 3">
            <a:extLst>
              <a:ext uri="{FF2B5EF4-FFF2-40B4-BE49-F238E27FC236}">
                <a16:creationId xmlns:a16="http://schemas.microsoft.com/office/drawing/2014/main" id="{E995E02B-3F86-0E4B-A1DA-FF4FB38348CB}"/>
              </a:ext>
            </a:extLst>
          </p:cNvPr>
          <p:cNvPicPr/>
          <p:nvPr/>
        </p:nvPicPr>
        <p:blipFill>
          <a:blip r:embed="rId2">
            <a:extLst>
              <a:ext uri="{28A0092B-C50C-407E-A947-70E740481C1C}">
                <a14:useLocalDpi xmlns:a14="http://schemas.microsoft.com/office/drawing/2010/main" val="0"/>
              </a:ext>
            </a:extLst>
          </a:blip>
          <a:stretch>
            <a:fillRect/>
          </a:stretch>
        </p:blipFill>
        <p:spPr>
          <a:xfrm>
            <a:off x="7255587" y="2457514"/>
            <a:ext cx="4347845" cy="2810510"/>
          </a:xfrm>
          <a:prstGeom prst="rect">
            <a:avLst/>
          </a:prstGeom>
        </p:spPr>
      </p:pic>
      <p:sp>
        <p:nvSpPr>
          <p:cNvPr id="5" name="TextBox 4">
            <a:extLst>
              <a:ext uri="{FF2B5EF4-FFF2-40B4-BE49-F238E27FC236}">
                <a16:creationId xmlns:a16="http://schemas.microsoft.com/office/drawing/2014/main" id="{74D0667C-D519-3C48-AB24-CA5D1CA86C10}"/>
              </a:ext>
            </a:extLst>
          </p:cNvPr>
          <p:cNvSpPr txBox="1"/>
          <p:nvPr/>
        </p:nvSpPr>
        <p:spPr>
          <a:xfrm>
            <a:off x="7396223" y="5405377"/>
            <a:ext cx="4207209" cy="923330"/>
          </a:xfrm>
          <a:prstGeom prst="rect">
            <a:avLst/>
          </a:prstGeom>
          <a:noFill/>
        </p:spPr>
        <p:txBody>
          <a:bodyPr wrap="square" rtlCol="0">
            <a:spAutoFit/>
          </a:bodyPr>
          <a:lstStyle/>
          <a:p>
            <a:pPr algn="ctr"/>
            <a:r>
              <a:rPr lang="en-US" dirty="0"/>
              <a:t>Figure 4: </a:t>
            </a:r>
            <a:r>
              <a:rPr lang="en-IN" dirty="0"/>
              <a:t>Number of </a:t>
            </a:r>
            <a:r>
              <a:rPr lang="en-IN" dirty="0" err="1"/>
              <a:t>neighborhoods</a:t>
            </a:r>
            <a:r>
              <a:rPr lang="en-IN" dirty="0"/>
              <a:t> grouped by location</a:t>
            </a:r>
          </a:p>
          <a:p>
            <a:endParaRPr lang="en-US" dirty="0"/>
          </a:p>
        </p:txBody>
      </p:sp>
      <p:sp>
        <p:nvSpPr>
          <p:cNvPr id="6" name="Slide Number Placeholder 5">
            <a:extLst>
              <a:ext uri="{FF2B5EF4-FFF2-40B4-BE49-F238E27FC236}">
                <a16:creationId xmlns:a16="http://schemas.microsoft.com/office/drawing/2014/main" id="{0C81E0BB-EE37-6142-8DF6-57B601E56B24}"/>
              </a:ext>
            </a:extLst>
          </p:cNvPr>
          <p:cNvSpPr>
            <a:spLocks noGrp="1"/>
          </p:cNvSpPr>
          <p:nvPr>
            <p:ph type="sldNum" sz="quarter" idx="12"/>
          </p:nvPr>
        </p:nvSpPr>
        <p:spPr/>
        <p:txBody>
          <a:bodyPr/>
          <a:lstStyle/>
          <a:p>
            <a:fld id="{CA090DF8-AF30-2C41-B480-C5C8796E225F}" type="slidenum">
              <a:rPr lang="en-US" smtClean="0"/>
              <a:t>4</a:t>
            </a:fld>
            <a:endParaRPr lang="en-US"/>
          </a:p>
        </p:txBody>
      </p:sp>
    </p:spTree>
    <p:extLst>
      <p:ext uri="{BB962C8B-B14F-4D97-AF65-F5344CB8AC3E}">
        <p14:creationId xmlns:p14="http://schemas.microsoft.com/office/powerpoint/2010/main" val="185494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37A3-F68D-874B-8E0B-A528D6ED08A2}"/>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124E8F03-AC8D-BC46-9351-A3BA4F405CB8}"/>
              </a:ext>
            </a:extLst>
          </p:cNvPr>
          <p:cNvSpPr>
            <a:spLocks noGrp="1"/>
          </p:cNvSpPr>
          <p:nvPr>
            <p:ph idx="1"/>
          </p:nvPr>
        </p:nvSpPr>
        <p:spPr>
          <a:xfrm>
            <a:off x="838200" y="1825625"/>
            <a:ext cx="5257800" cy="4351338"/>
          </a:xfrm>
        </p:spPr>
        <p:txBody>
          <a:bodyPr/>
          <a:lstStyle/>
          <a:p>
            <a:r>
              <a:rPr lang="en-US" dirty="0"/>
              <a:t>Data Visualization</a:t>
            </a:r>
          </a:p>
          <a:p>
            <a:pPr lvl="1"/>
            <a:r>
              <a:rPr lang="en-US" dirty="0"/>
              <a:t>The Folium library in python was used to plot the neighborhoods in Mumbai on a map</a:t>
            </a:r>
          </a:p>
          <a:p>
            <a:pPr lvl="1"/>
            <a:r>
              <a:rPr lang="en-US" dirty="0"/>
              <a:t>The map alongside depicts the spread of all neighborhoods across Mumbai</a:t>
            </a:r>
          </a:p>
        </p:txBody>
      </p:sp>
      <p:pic>
        <p:nvPicPr>
          <p:cNvPr id="4" name="Picture 3">
            <a:extLst>
              <a:ext uri="{FF2B5EF4-FFF2-40B4-BE49-F238E27FC236}">
                <a16:creationId xmlns:a16="http://schemas.microsoft.com/office/drawing/2014/main" id="{B2A98DAD-D308-2F43-8035-3EBA4B2A8996}"/>
              </a:ext>
            </a:extLst>
          </p:cNvPr>
          <p:cNvPicPr/>
          <p:nvPr/>
        </p:nvPicPr>
        <p:blipFill>
          <a:blip r:embed="rId2">
            <a:extLst>
              <a:ext uri="{28A0092B-C50C-407E-A947-70E740481C1C}">
                <a14:useLocalDpi xmlns:a14="http://schemas.microsoft.com/office/drawing/2010/main" val="0"/>
              </a:ext>
            </a:extLst>
          </a:blip>
          <a:stretch>
            <a:fillRect/>
          </a:stretch>
        </p:blipFill>
        <p:spPr>
          <a:xfrm>
            <a:off x="6096000" y="1861474"/>
            <a:ext cx="5727700" cy="3181350"/>
          </a:xfrm>
          <a:prstGeom prst="rect">
            <a:avLst/>
          </a:prstGeom>
        </p:spPr>
      </p:pic>
      <p:sp>
        <p:nvSpPr>
          <p:cNvPr id="5" name="TextBox 4">
            <a:extLst>
              <a:ext uri="{FF2B5EF4-FFF2-40B4-BE49-F238E27FC236}">
                <a16:creationId xmlns:a16="http://schemas.microsoft.com/office/drawing/2014/main" id="{1E43D1E6-42DE-EF4F-A8D3-821361856D1D}"/>
              </a:ext>
            </a:extLst>
          </p:cNvPr>
          <p:cNvSpPr txBox="1"/>
          <p:nvPr/>
        </p:nvSpPr>
        <p:spPr>
          <a:xfrm>
            <a:off x="6227180" y="5173884"/>
            <a:ext cx="5497974" cy="369332"/>
          </a:xfrm>
          <a:prstGeom prst="rect">
            <a:avLst/>
          </a:prstGeom>
          <a:noFill/>
        </p:spPr>
        <p:txBody>
          <a:bodyPr wrap="square" rtlCol="0">
            <a:spAutoFit/>
          </a:bodyPr>
          <a:lstStyle/>
          <a:p>
            <a:pPr algn="ctr"/>
            <a:r>
              <a:rPr lang="en-IN" dirty="0"/>
              <a:t>Figure 5: The </a:t>
            </a:r>
            <a:r>
              <a:rPr lang="en-IN" dirty="0" err="1"/>
              <a:t>neighborhood</a:t>
            </a:r>
            <a:r>
              <a:rPr lang="en-IN" dirty="0"/>
              <a:t> spread across Mumbai</a:t>
            </a:r>
            <a:endParaRPr lang="en-US" dirty="0"/>
          </a:p>
        </p:txBody>
      </p:sp>
      <p:sp>
        <p:nvSpPr>
          <p:cNvPr id="6" name="Slide Number Placeholder 5">
            <a:extLst>
              <a:ext uri="{FF2B5EF4-FFF2-40B4-BE49-F238E27FC236}">
                <a16:creationId xmlns:a16="http://schemas.microsoft.com/office/drawing/2014/main" id="{7269D51B-FA81-264A-8BC9-8AE97B203BBF}"/>
              </a:ext>
            </a:extLst>
          </p:cNvPr>
          <p:cNvSpPr>
            <a:spLocks noGrp="1"/>
          </p:cNvSpPr>
          <p:nvPr>
            <p:ph type="sldNum" sz="quarter" idx="12"/>
          </p:nvPr>
        </p:nvSpPr>
        <p:spPr/>
        <p:txBody>
          <a:bodyPr/>
          <a:lstStyle/>
          <a:p>
            <a:fld id="{CA090DF8-AF30-2C41-B480-C5C8796E225F}" type="slidenum">
              <a:rPr lang="en-US" smtClean="0"/>
              <a:t>5</a:t>
            </a:fld>
            <a:endParaRPr lang="en-US"/>
          </a:p>
        </p:txBody>
      </p:sp>
    </p:spTree>
    <p:extLst>
      <p:ext uri="{BB962C8B-B14F-4D97-AF65-F5344CB8AC3E}">
        <p14:creationId xmlns:p14="http://schemas.microsoft.com/office/powerpoint/2010/main" val="1670180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D4D469-36D0-924A-B172-64B583844D38}"/>
              </a:ext>
            </a:extLst>
          </p:cNvPr>
          <p:cNvPicPr/>
          <p:nvPr/>
        </p:nvPicPr>
        <p:blipFill>
          <a:blip r:embed="rId2">
            <a:extLst>
              <a:ext uri="{28A0092B-C50C-407E-A947-70E740481C1C}">
                <a14:useLocalDpi xmlns:a14="http://schemas.microsoft.com/office/drawing/2010/main" val="0"/>
              </a:ext>
            </a:extLst>
          </a:blip>
          <a:stretch>
            <a:fillRect/>
          </a:stretch>
        </p:blipFill>
        <p:spPr>
          <a:xfrm>
            <a:off x="2595860" y="3400745"/>
            <a:ext cx="6987978" cy="2919030"/>
          </a:xfrm>
          <a:prstGeom prst="rect">
            <a:avLst/>
          </a:prstGeom>
        </p:spPr>
      </p:pic>
      <p:sp>
        <p:nvSpPr>
          <p:cNvPr id="2" name="Title 1">
            <a:extLst>
              <a:ext uri="{FF2B5EF4-FFF2-40B4-BE49-F238E27FC236}">
                <a16:creationId xmlns:a16="http://schemas.microsoft.com/office/drawing/2014/main" id="{C88743E7-151F-4446-858C-21AD92CB24CF}"/>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DE49BF3E-EF4A-454F-BDA9-10BDBDCB9F73}"/>
              </a:ext>
            </a:extLst>
          </p:cNvPr>
          <p:cNvSpPr>
            <a:spLocks noGrp="1"/>
          </p:cNvSpPr>
          <p:nvPr>
            <p:ph idx="1"/>
          </p:nvPr>
        </p:nvSpPr>
        <p:spPr>
          <a:xfrm>
            <a:off x="838200" y="1443661"/>
            <a:ext cx="10515600" cy="4351338"/>
          </a:xfrm>
        </p:spPr>
        <p:txBody>
          <a:bodyPr/>
          <a:lstStyle/>
          <a:p>
            <a:r>
              <a:rPr lang="en-US" dirty="0"/>
              <a:t>One-hot Encoding</a:t>
            </a:r>
          </a:p>
          <a:p>
            <a:pPr lvl="1"/>
            <a:r>
              <a:rPr lang="en-US" dirty="0"/>
              <a:t>One-hot Encoding was used to encode venue categories to numeric values with 1 if a neighborhood venue belongs to a category and 0 if a neighborhood venue does not belong to a category thus creating a sparse matrix</a:t>
            </a:r>
          </a:p>
          <a:p>
            <a:pPr lvl="1"/>
            <a:r>
              <a:rPr lang="en-US" dirty="0"/>
              <a:t>Necessary for building the unsupervised learning model</a:t>
            </a:r>
          </a:p>
        </p:txBody>
      </p:sp>
      <p:sp>
        <p:nvSpPr>
          <p:cNvPr id="5" name="TextBox 4">
            <a:extLst>
              <a:ext uri="{FF2B5EF4-FFF2-40B4-BE49-F238E27FC236}">
                <a16:creationId xmlns:a16="http://schemas.microsoft.com/office/drawing/2014/main" id="{D7DCFE03-130D-DD47-9D3A-521EF85DC957}"/>
              </a:ext>
            </a:extLst>
          </p:cNvPr>
          <p:cNvSpPr txBox="1"/>
          <p:nvPr/>
        </p:nvSpPr>
        <p:spPr>
          <a:xfrm>
            <a:off x="4664597" y="6215600"/>
            <a:ext cx="3090441" cy="646331"/>
          </a:xfrm>
          <a:prstGeom prst="rect">
            <a:avLst/>
          </a:prstGeom>
          <a:noFill/>
        </p:spPr>
        <p:txBody>
          <a:bodyPr wrap="square" rtlCol="0">
            <a:spAutoFit/>
          </a:bodyPr>
          <a:lstStyle/>
          <a:p>
            <a:pPr algn="ctr"/>
            <a:r>
              <a:rPr lang="en-US" dirty="0"/>
              <a:t>Figure 6: </a:t>
            </a:r>
            <a:r>
              <a:rPr lang="en-IN" dirty="0"/>
              <a:t>One-hot Encoding resulting </a:t>
            </a:r>
            <a:r>
              <a:rPr lang="en-IN" dirty="0" err="1"/>
              <a:t>dataframe</a:t>
            </a:r>
            <a:r>
              <a:rPr lang="en-IN" dirty="0">
                <a:effectLst/>
              </a:rPr>
              <a:t> </a:t>
            </a:r>
            <a:endParaRPr lang="en-US" dirty="0"/>
          </a:p>
        </p:txBody>
      </p:sp>
      <p:sp>
        <p:nvSpPr>
          <p:cNvPr id="6" name="Slide Number Placeholder 5">
            <a:extLst>
              <a:ext uri="{FF2B5EF4-FFF2-40B4-BE49-F238E27FC236}">
                <a16:creationId xmlns:a16="http://schemas.microsoft.com/office/drawing/2014/main" id="{B035EF3E-34F2-4549-A8CF-10A7833FFB57}"/>
              </a:ext>
            </a:extLst>
          </p:cNvPr>
          <p:cNvSpPr>
            <a:spLocks noGrp="1"/>
          </p:cNvSpPr>
          <p:nvPr>
            <p:ph type="sldNum" sz="quarter" idx="12"/>
          </p:nvPr>
        </p:nvSpPr>
        <p:spPr/>
        <p:txBody>
          <a:bodyPr/>
          <a:lstStyle/>
          <a:p>
            <a:fld id="{CA090DF8-AF30-2C41-B480-C5C8796E225F}" type="slidenum">
              <a:rPr lang="en-US" smtClean="0"/>
              <a:t>6</a:t>
            </a:fld>
            <a:endParaRPr lang="en-US"/>
          </a:p>
        </p:txBody>
      </p:sp>
    </p:spTree>
    <p:extLst>
      <p:ext uri="{BB962C8B-B14F-4D97-AF65-F5344CB8AC3E}">
        <p14:creationId xmlns:p14="http://schemas.microsoft.com/office/powerpoint/2010/main" val="197216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0AE1E-F9DC-8B4A-9AA5-C64580E560C9}"/>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14686170-A950-B84D-A0DA-34D000EF9F11}"/>
              </a:ext>
            </a:extLst>
          </p:cNvPr>
          <p:cNvSpPr>
            <a:spLocks noGrp="1"/>
          </p:cNvSpPr>
          <p:nvPr>
            <p:ph idx="1"/>
          </p:nvPr>
        </p:nvSpPr>
        <p:spPr>
          <a:xfrm>
            <a:off x="838200" y="1825625"/>
            <a:ext cx="5626100" cy="4351338"/>
          </a:xfrm>
        </p:spPr>
        <p:txBody>
          <a:bodyPr/>
          <a:lstStyle/>
          <a:p>
            <a:r>
              <a:rPr lang="en-US" dirty="0"/>
              <a:t>Unsupervised Learning Model</a:t>
            </a:r>
          </a:p>
          <a:p>
            <a:pPr lvl="1"/>
            <a:r>
              <a:rPr lang="en-US" dirty="0" err="1"/>
              <a:t>KMeans</a:t>
            </a:r>
            <a:r>
              <a:rPr lang="en-US" dirty="0"/>
              <a:t> clustering was used to cluster neighborhoods in Mumbai based on the category of venues present in the  neighborhoods</a:t>
            </a:r>
          </a:p>
          <a:p>
            <a:pPr lvl="1"/>
            <a:r>
              <a:rPr lang="en-US" dirty="0" err="1"/>
              <a:t>n_clusters</a:t>
            </a:r>
            <a:r>
              <a:rPr lang="en-US" dirty="0"/>
              <a:t> = 5 was used to build the model based off of the </a:t>
            </a:r>
            <a:r>
              <a:rPr lang="en-US" dirty="0" err="1"/>
              <a:t>Silhoutte</a:t>
            </a:r>
            <a:r>
              <a:rPr lang="en-US" dirty="0"/>
              <a:t> score plot</a:t>
            </a:r>
          </a:p>
          <a:p>
            <a:pPr lvl="1"/>
            <a:r>
              <a:rPr lang="en-US" dirty="0"/>
              <a:t>The plot shows a maximum value for 5 clusters and thus this was used in our model</a:t>
            </a:r>
          </a:p>
        </p:txBody>
      </p:sp>
      <p:pic>
        <p:nvPicPr>
          <p:cNvPr id="4" name="Picture 3">
            <a:extLst>
              <a:ext uri="{FF2B5EF4-FFF2-40B4-BE49-F238E27FC236}">
                <a16:creationId xmlns:a16="http://schemas.microsoft.com/office/drawing/2014/main" id="{30175569-A36F-F943-BEC5-A78FC1CF25EE}"/>
              </a:ext>
            </a:extLst>
          </p:cNvPr>
          <p:cNvPicPr/>
          <p:nvPr/>
        </p:nvPicPr>
        <p:blipFill>
          <a:blip r:embed="rId2">
            <a:extLst>
              <a:ext uri="{28A0092B-C50C-407E-A947-70E740481C1C}">
                <a14:useLocalDpi xmlns:a14="http://schemas.microsoft.com/office/drawing/2010/main" val="0"/>
              </a:ext>
            </a:extLst>
          </a:blip>
          <a:stretch>
            <a:fillRect/>
          </a:stretch>
        </p:blipFill>
        <p:spPr>
          <a:xfrm>
            <a:off x="6464300" y="1690688"/>
            <a:ext cx="5727700" cy="3074035"/>
          </a:xfrm>
          <a:prstGeom prst="rect">
            <a:avLst/>
          </a:prstGeom>
        </p:spPr>
      </p:pic>
      <p:sp>
        <p:nvSpPr>
          <p:cNvPr id="5" name="TextBox 4">
            <a:extLst>
              <a:ext uri="{FF2B5EF4-FFF2-40B4-BE49-F238E27FC236}">
                <a16:creationId xmlns:a16="http://schemas.microsoft.com/office/drawing/2014/main" id="{7785ED53-A521-504F-93A4-E950C0D9C633}"/>
              </a:ext>
            </a:extLst>
          </p:cNvPr>
          <p:cNvSpPr txBox="1"/>
          <p:nvPr/>
        </p:nvSpPr>
        <p:spPr>
          <a:xfrm>
            <a:off x="6886937" y="4764723"/>
            <a:ext cx="4988688" cy="646331"/>
          </a:xfrm>
          <a:prstGeom prst="rect">
            <a:avLst/>
          </a:prstGeom>
          <a:noFill/>
        </p:spPr>
        <p:txBody>
          <a:bodyPr wrap="square" rtlCol="0">
            <a:spAutoFit/>
          </a:bodyPr>
          <a:lstStyle/>
          <a:p>
            <a:pPr algn="ctr"/>
            <a:r>
              <a:rPr lang="en-IN" dirty="0"/>
              <a:t>Figure 7: Silhouette scores for varying number of clusters</a:t>
            </a:r>
            <a:r>
              <a:rPr lang="en-IN" dirty="0">
                <a:effectLst/>
              </a:rPr>
              <a:t> in </a:t>
            </a:r>
            <a:r>
              <a:rPr lang="en-IN" dirty="0" err="1">
                <a:effectLst/>
              </a:rPr>
              <a:t>KMeans</a:t>
            </a:r>
            <a:r>
              <a:rPr lang="en-IN" dirty="0">
                <a:effectLst/>
              </a:rPr>
              <a:t> clustering</a:t>
            </a:r>
            <a:endParaRPr lang="en-US" dirty="0"/>
          </a:p>
        </p:txBody>
      </p:sp>
      <p:sp>
        <p:nvSpPr>
          <p:cNvPr id="6" name="Slide Number Placeholder 5">
            <a:extLst>
              <a:ext uri="{FF2B5EF4-FFF2-40B4-BE49-F238E27FC236}">
                <a16:creationId xmlns:a16="http://schemas.microsoft.com/office/drawing/2014/main" id="{A3F0B60C-316A-024B-9E81-921DEA63A1CE}"/>
              </a:ext>
            </a:extLst>
          </p:cNvPr>
          <p:cNvSpPr>
            <a:spLocks noGrp="1"/>
          </p:cNvSpPr>
          <p:nvPr>
            <p:ph type="sldNum" sz="quarter" idx="12"/>
          </p:nvPr>
        </p:nvSpPr>
        <p:spPr/>
        <p:txBody>
          <a:bodyPr/>
          <a:lstStyle/>
          <a:p>
            <a:fld id="{CA090DF8-AF30-2C41-B480-C5C8796E225F}" type="slidenum">
              <a:rPr lang="en-US" smtClean="0"/>
              <a:t>7</a:t>
            </a:fld>
            <a:endParaRPr lang="en-US"/>
          </a:p>
        </p:txBody>
      </p:sp>
    </p:spTree>
    <p:extLst>
      <p:ext uri="{BB962C8B-B14F-4D97-AF65-F5344CB8AC3E}">
        <p14:creationId xmlns:p14="http://schemas.microsoft.com/office/powerpoint/2010/main" val="934471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D88FE-CD43-B646-AA80-6DBD27C5C587}"/>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9DC1A0F-B67B-2B45-9B7A-BEDE7B9CEE7B}"/>
              </a:ext>
            </a:extLst>
          </p:cNvPr>
          <p:cNvSpPr>
            <a:spLocks noGrp="1"/>
          </p:cNvSpPr>
          <p:nvPr>
            <p:ph idx="1"/>
          </p:nvPr>
        </p:nvSpPr>
        <p:spPr/>
        <p:txBody>
          <a:bodyPr/>
          <a:lstStyle/>
          <a:p>
            <a:r>
              <a:rPr lang="en-US" dirty="0"/>
              <a:t>Each neighborhood received a cluster label based on clustering by the </a:t>
            </a:r>
            <a:r>
              <a:rPr lang="en-US" dirty="0" err="1"/>
              <a:t>KMeans</a:t>
            </a:r>
            <a:r>
              <a:rPr lang="en-US" dirty="0"/>
              <a:t> algorithm</a:t>
            </a:r>
          </a:p>
          <a:p>
            <a:r>
              <a:rPr lang="en-US" dirty="0"/>
              <a:t>The Cluster Label column along with the Location, Latitude, and Longitude columns were added to the top 10 most common venues </a:t>
            </a:r>
            <a:r>
              <a:rPr lang="en-US" dirty="0" err="1"/>
              <a:t>dataframe</a:t>
            </a:r>
            <a:r>
              <a:rPr lang="en-US" dirty="0"/>
              <a:t> to provide the final results</a:t>
            </a:r>
          </a:p>
          <a:p>
            <a:r>
              <a:rPr lang="en-US" dirty="0"/>
              <a:t>This </a:t>
            </a:r>
            <a:r>
              <a:rPr lang="en-US" dirty="0" err="1"/>
              <a:t>dataframe</a:t>
            </a:r>
            <a:r>
              <a:rPr lang="en-US" dirty="0"/>
              <a:t> is shown on the next slide</a:t>
            </a:r>
          </a:p>
        </p:txBody>
      </p:sp>
      <p:sp>
        <p:nvSpPr>
          <p:cNvPr id="4" name="Slide Number Placeholder 3">
            <a:extLst>
              <a:ext uri="{FF2B5EF4-FFF2-40B4-BE49-F238E27FC236}">
                <a16:creationId xmlns:a16="http://schemas.microsoft.com/office/drawing/2014/main" id="{37CF7F4D-2EDA-AE4D-89B4-731A1B1A98BA}"/>
              </a:ext>
            </a:extLst>
          </p:cNvPr>
          <p:cNvSpPr>
            <a:spLocks noGrp="1"/>
          </p:cNvSpPr>
          <p:nvPr>
            <p:ph type="sldNum" sz="quarter" idx="12"/>
          </p:nvPr>
        </p:nvSpPr>
        <p:spPr/>
        <p:txBody>
          <a:bodyPr/>
          <a:lstStyle/>
          <a:p>
            <a:fld id="{CA090DF8-AF30-2C41-B480-C5C8796E225F}" type="slidenum">
              <a:rPr lang="en-US" smtClean="0"/>
              <a:t>8</a:t>
            </a:fld>
            <a:endParaRPr lang="en-US"/>
          </a:p>
        </p:txBody>
      </p:sp>
    </p:spTree>
    <p:extLst>
      <p:ext uri="{BB962C8B-B14F-4D97-AF65-F5344CB8AC3E}">
        <p14:creationId xmlns:p14="http://schemas.microsoft.com/office/powerpoint/2010/main" val="8100987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TotalTime>
  <Words>873</Words>
  <Application>Microsoft Macintosh PowerPoint</Application>
  <PresentationFormat>Widescreen</PresentationFormat>
  <Paragraphs>87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Analyzing the Neighborhoods in Mumbai for Starting a Restaurant</vt:lpstr>
      <vt:lpstr>Introduction</vt:lpstr>
      <vt:lpstr>Data Collection</vt:lpstr>
      <vt:lpstr>Datasets</vt:lpstr>
      <vt:lpstr>Methodology</vt:lpstr>
      <vt:lpstr>Methodology Continued</vt:lpstr>
      <vt:lpstr>Methodology Continued</vt:lpstr>
      <vt:lpstr>Methodology Continued</vt:lpstr>
      <vt:lpstr>Results</vt:lpstr>
      <vt:lpstr>Results Continued</vt:lpstr>
      <vt:lpstr>Results Continued</vt:lpstr>
      <vt:lpstr>Results Continued</vt:lpstr>
      <vt:lpstr>Discussion</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Neighborhoods in Mumbai for Starting a Restaurant</dc:title>
  <dc:creator>raunakbhutoria@gmail.com</dc:creator>
  <cp:lastModifiedBy>raunakbhutoria@gmail.com</cp:lastModifiedBy>
  <cp:revision>10</cp:revision>
  <dcterms:created xsi:type="dcterms:W3CDTF">2020-08-04T12:52:02Z</dcterms:created>
  <dcterms:modified xsi:type="dcterms:W3CDTF">2020-08-04T14:30:27Z</dcterms:modified>
</cp:coreProperties>
</file>

<file path=docProps/thumbnail.jpeg>
</file>